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5" r:id="rId3"/>
    <p:sldId id="257" r:id="rId4"/>
    <p:sldId id="259" r:id="rId5"/>
    <p:sldId id="271" r:id="rId6"/>
    <p:sldId id="262" r:id="rId7"/>
    <p:sldId id="258" r:id="rId8"/>
    <p:sldId id="260" r:id="rId9"/>
    <p:sldId id="267" r:id="rId10"/>
    <p:sldId id="269" r:id="rId11"/>
    <p:sldId id="270"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65B5C3-D4AB-4876-8436-C68BD68A465F}" v="2" dt="2024-08-28T13:09:16.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1"/>
    <p:restoredTop sz="94655"/>
  </p:normalViewPr>
  <p:slideViewPr>
    <p:cSldViewPr snapToGrid="0">
      <p:cViewPr>
        <p:scale>
          <a:sx n="78" d="100"/>
          <a:sy n="78" d="100"/>
        </p:scale>
        <p:origin x="66" y="2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FDF26-74C0-46B2-93C8-FE319D936B01}"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899B8-6E52-401C-BE8B-C6D3E348BAD1}" type="slidenum">
              <a:rPr lang="en-US" smtClean="0"/>
              <a:t>‹#›</a:t>
            </a:fld>
            <a:endParaRPr lang="en-US"/>
          </a:p>
        </p:txBody>
      </p:sp>
    </p:spTree>
    <p:extLst>
      <p:ext uri="{BB962C8B-B14F-4D97-AF65-F5344CB8AC3E}">
        <p14:creationId xmlns:p14="http://schemas.microsoft.com/office/powerpoint/2010/main" val="80509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899B8-6E52-401C-BE8B-C6D3E348BAD1}" type="slidenum">
              <a:rPr lang="en-US" smtClean="0"/>
              <a:t>1</a:t>
            </a:fld>
            <a:endParaRPr lang="en-US"/>
          </a:p>
        </p:txBody>
      </p:sp>
    </p:spTree>
    <p:extLst>
      <p:ext uri="{BB962C8B-B14F-4D97-AF65-F5344CB8AC3E}">
        <p14:creationId xmlns:p14="http://schemas.microsoft.com/office/powerpoint/2010/main" val="186750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899B8-6E52-401C-BE8B-C6D3E348BAD1}" type="slidenum">
              <a:rPr lang="en-US" smtClean="0"/>
              <a:t>12</a:t>
            </a:fld>
            <a:endParaRPr lang="en-US"/>
          </a:p>
        </p:txBody>
      </p:sp>
    </p:spTree>
    <p:extLst>
      <p:ext uri="{BB962C8B-B14F-4D97-AF65-F5344CB8AC3E}">
        <p14:creationId xmlns:p14="http://schemas.microsoft.com/office/powerpoint/2010/main" val="273024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Titles: </a:t>
            </a:r>
            <a:r>
              <a:rPr lang="en-US" sz="1800" b="0" i="0" u="none" strike="noStrike" dirty="0">
                <a:solidFill>
                  <a:srgbClr val="000000"/>
                </a:solidFill>
                <a:effectLst/>
                <a:highlight>
                  <a:srgbClr val="F5F5F5"/>
                </a:highlight>
                <a:latin typeface="Calisto MT" panose="02040603050505030304" pitchFamily="18" charset="0"/>
              </a:rPr>
              <a:t>commodities (I), conservation (II), trade (III), nutrition (IV), credit (V), rural development (VI), research, extension &amp; related matters (VII), forestry (VIII), energy (IX), horticulture (X), crop insurance (XI), misc. (XII)</a:t>
            </a:r>
            <a:endParaRPr lang="en-US" dirty="0"/>
          </a:p>
        </p:txBody>
      </p:sp>
      <p:sp>
        <p:nvSpPr>
          <p:cNvPr id="4" name="Slide Number Placeholder 3"/>
          <p:cNvSpPr>
            <a:spLocks noGrp="1"/>
          </p:cNvSpPr>
          <p:nvPr>
            <p:ph type="sldNum" sz="quarter" idx="5"/>
          </p:nvPr>
        </p:nvSpPr>
        <p:spPr/>
        <p:txBody>
          <a:bodyPr/>
          <a:lstStyle/>
          <a:p>
            <a:fld id="{89B899B8-6E52-401C-BE8B-C6D3E348BAD1}" type="slidenum">
              <a:rPr lang="en-US" smtClean="0"/>
              <a:t>2</a:t>
            </a:fld>
            <a:endParaRPr lang="en-US"/>
          </a:p>
        </p:txBody>
      </p:sp>
    </p:spTree>
    <p:extLst>
      <p:ext uri="{BB962C8B-B14F-4D97-AF65-F5344CB8AC3E}">
        <p14:creationId xmlns:p14="http://schemas.microsoft.com/office/powerpoint/2010/main" val="364047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899B8-6E52-401C-BE8B-C6D3E348BAD1}" type="slidenum">
              <a:rPr lang="en-US" smtClean="0"/>
              <a:t>3</a:t>
            </a:fld>
            <a:endParaRPr lang="en-US"/>
          </a:p>
        </p:txBody>
      </p:sp>
    </p:spTree>
    <p:extLst>
      <p:ext uri="{BB962C8B-B14F-4D97-AF65-F5344CB8AC3E}">
        <p14:creationId xmlns:p14="http://schemas.microsoft.com/office/powerpoint/2010/main" val="330838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899B8-6E52-401C-BE8B-C6D3E348BAD1}" type="slidenum">
              <a:rPr lang="en-US" smtClean="0"/>
              <a:t>4</a:t>
            </a:fld>
            <a:endParaRPr lang="en-US"/>
          </a:p>
        </p:txBody>
      </p:sp>
    </p:spTree>
    <p:extLst>
      <p:ext uri="{BB962C8B-B14F-4D97-AF65-F5344CB8AC3E}">
        <p14:creationId xmlns:p14="http://schemas.microsoft.com/office/powerpoint/2010/main" val="204343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899B8-6E52-401C-BE8B-C6D3E348BAD1}" type="slidenum">
              <a:rPr lang="en-US" smtClean="0"/>
              <a:t>5</a:t>
            </a:fld>
            <a:endParaRPr lang="en-US"/>
          </a:p>
        </p:txBody>
      </p:sp>
    </p:spTree>
    <p:extLst>
      <p:ext uri="{BB962C8B-B14F-4D97-AF65-F5344CB8AC3E}">
        <p14:creationId xmlns:p14="http://schemas.microsoft.com/office/powerpoint/2010/main" val="34179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https://www.nrcs.usda.gov/wi/rcpp#:~:text=RCPP%20encourages%20partners%20to%20join%20in%20efforts%20with,and%20maintain%20conservation%20activities%20in%20selected%20project%20areas.</a:t>
            </a:r>
          </a:p>
          <a:p>
            <a:endParaRPr lang="en-US" dirty="0"/>
          </a:p>
          <a:p>
            <a:endParaRPr lang="en-US" dirty="0"/>
          </a:p>
        </p:txBody>
      </p:sp>
      <p:sp>
        <p:nvSpPr>
          <p:cNvPr id="4" name="Slide Number Placeholder 3"/>
          <p:cNvSpPr>
            <a:spLocks noGrp="1"/>
          </p:cNvSpPr>
          <p:nvPr>
            <p:ph type="sldNum" sz="quarter" idx="5"/>
          </p:nvPr>
        </p:nvSpPr>
        <p:spPr/>
        <p:txBody>
          <a:bodyPr/>
          <a:lstStyle/>
          <a:p>
            <a:fld id="{89B899B8-6E52-401C-BE8B-C6D3E348BAD1}" type="slidenum">
              <a:rPr lang="en-US" smtClean="0"/>
              <a:t>6</a:t>
            </a:fld>
            <a:endParaRPr lang="en-US"/>
          </a:p>
        </p:txBody>
      </p:sp>
    </p:spTree>
    <p:extLst>
      <p:ext uri="{BB962C8B-B14F-4D97-AF65-F5344CB8AC3E}">
        <p14:creationId xmlns:p14="http://schemas.microsoft.com/office/powerpoint/2010/main" val="386264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B899B8-6E52-401C-BE8B-C6D3E348BAD1}" type="slidenum">
              <a:rPr lang="en-US" smtClean="0"/>
              <a:t>7</a:t>
            </a:fld>
            <a:endParaRPr lang="en-US"/>
          </a:p>
        </p:txBody>
      </p:sp>
    </p:spTree>
    <p:extLst>
      <p:ext uri="{BB962C8B-B14F-4D97-AF65-F5344CB8AC3E}">
        <p14:creationId xmlns:p14="http://schemas.microsoft.com/office/powerpoint/2010/main" val="87647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899B8-6E52-401C-BE8B-C6D3E348BAD1}" type="slidenum">
              <a:rPr lang="en-US" smtClean="0"/>
              <a:t>9</a:t>
            </a:fld>
            <a:endParaRPr lang="en-US"/>
          </a:p>
        </p:txBody>
      </p:sp>
    </p:spTree>
    <p:extLst>
      <p:ext uri="{BB962C8B-B14F-4D97-AF65-F5344CB8AC3E}">
        <p14:creationId xmlns:p14="http://schemas.microsoft.com/office/powerpoint/2010/main" val="407076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899B8-6E52-401C-BE8B-C6D3E348BAD1}" type="slidenum">
              <a:rPr lang="en-US" smtClean="0"/>
              <a:t>11</a:t>
            </a:fld>
            <a:endParaRPr lang="en-US"/>
          </a:p>
        </p:txBody>
      </p:sp>
    </p:spTree>
    <p:extLst>
      <p:ext uri="{BB962C8B-B14F-4D97-AF65-F5344CB8AC3E}">
        <p14:creationId xmlns:p14="http://schemas.microsoft.com/office/powerpoint/2010/main" val="26034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F0BB-FBF3-B2FD-33F1-06B76BF50F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CCF969-7DAC-C6AD-5BE0-CBAA434C46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63CBA5-58E5-0A64-EFC4-2329BFAB30F2}"/>
              </a:ext>
            </a:extLst>
          </p:cNvPr>
          <p:cNvSpPr>
            <a:spLocks noGrp="1"/>
          </p:cNvSpPr>
          <p:nvPr>
            <p:ph type="dt" sz="half" idx="10"/>
          </p:nvPr>
        </p:nvSpPr>
        <p:spPr/>
        <p:txBody>
          <a:bodyPr/>
          <a:lstStyle/>
          <a:p>
            <a:fld id="{C4AA2786-25C8-704F-A6E2-A5B5045629DA}" type="datetimeFigureOut">
              <a:rPr lang="en-US" smtClean="0"/>
              <a:t>8/29/2024</a:t>
            </a:fld>
            <a:endParaRPr lang="en-US"/>
          </a:p>
        </p:txBody>
      </p:sp>
      <p:sp>
        <p:nvSpPr>
          <p:cNvPr id="5" name="Footer Placeholder 4">
            <a:extLst>
              <a:ext uri="{FF2B5EF4-FFF2-40B4-BE49-F238E27FC236}">
                <a16:creationId xmlns:a16="http://schemas.microsoft.com/office/drawing/2014/main" id="{EDDB004D-52B3-C52F-28BA-A3C419EF4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30647-7476-C95B-8ACF-FD7EC34CFD92}"/>
              </a:ext>
            </a:extLst>
          </p:cNvPr>
          <p:cNvSpPr>
            <a:spLocks noGrp="1"/>
          </p:cNvSpPr>
          <p:nvPr>
            <p:ph type="sldNum" sz="quarter" idx="12"/>
          </p:nvPr>
        </p:nvSpPr>
        <p:spPr/>
        <p:txBody>
          <a:bodyPr/>
          <a:lstStyle/>
          <a:p>
            <a:fld id="{8DB31679-544A-8546-A4B7-FF13A6DE5B48}" type="slidenum">
              <a:rPr lang="en-US" smtClean="0"/>
              <a:t>‹#›</a:t>
            </a:fld>
            <a:endParaRPr lang="en-US"/>
          </a:p>
        </p:txBody>
      </p:sp>
    </p:spTree>
    <p:extLst>
      <p:ext uri="{BB962C8B-B14F-4D97-AF65-F5344CB8AC3E}">
        <p14:creationId xmlns:p14="http://schemas.microsoft.com/office/powerpoint/2010/main" val="385083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8D7F-AA0C-36EF-CC7A-4953577414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20B3DC-7A22-9017-004D-6034C98471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ED728-E8DF-5717-2A41-C76D69952953}"/>
              </a:ext>
            </a:extLst>
          </p:cNvPr>
          <p:cNvSpPr>
            <a:spLocks noGrp="1"/>
          </p:cNvSpPr>
          <p:nvPr>
            <p:ph type="dt" sz="half" idx="10"/>
          </p:nvPr>
        </p:nvSpPr>
        <p:spPr/>
        <p:txBody>
          <a:bodyPr/>
          <a:lstStyle/>
          <a:p>
            <a:fld id="{C4AA2786-25C8-704F-A6E2-A5B5045629DA}" type="datetimeFigureOut">
              <a:rPr lang="en-US" smtClean="0"/>
              <a:t>8/29/2024</a:t>
            </a:fld>
            <a:endParaRPr lang="en-US"/>
          </a:p>
        </p:txBody>
      </p:sp>
      <p:sp>
        <p:nvSpPr>
          <p:cNvPr id="5" name="Footer Placeholder 4">
            <a:extLst>
              <a:ext uri="{FF2B5EF4-FFF2-40B4-BE49-F238E27FC236}">
                <a16:creationId xmlns:a16="http://schemas.microsoft.com/office/drawing/2014/main" id="{2654D5F0-7FC6-3678-BFE6-6F6D9A7FB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405B5-1A6A-DE91-3ECB-1BAB681009F4}"/>
              </a:ext>
            </a:extLst>
          </p:cNvPr>
          <p:cNvSpPr>
            <a:spLocks noGrp="1"/>
          </p:cNvSpPr>
          <p:nvPr>
            <p:ph type="sldNum" sz="quarter" idx="12"/>
          </p:nvPr>
        </p:nvSpPr>
        <p:spPr/>
        <p:txBody>
          <a:bodyPr/>
          <a:lstStyle/>
          <a:p>
            <a:fld id="{8DB31679-544A-8546-A4B7-FF13A6DE5B48}" type="slidenum">
              <a:rPr lang="en-US" smtClean="0"/>
              <a:t>‹#›</a:t>
            </a:fld>
            <a:endParaRPr lang="en-US"/>
          </a:p>
        </p:txBody>
      </p:sp>
    </p:spTree>
    <p:extLst>
      <p:ext uri="{BB962C8B-B14F-4D97-AF65-F5344CB8AC3E}">
        <p14:creationId xmlns:p14="http://schemas.microsoft.com/office/powerpoint/2010/main" val="342290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009BF3-AC81-D909-EA71-57969CE0E4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D5696F-BABB-BF59-701C-F81A097F63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BCC9D-613D-16D0-6908-57CEF6E553BB}"/>
              </a:ext>
            </a:extLst>
          </p:cNvPr>
          <p:cNvSpPr>
            <a:spLocks noGrp="1"/>
          </p:cNvSpPr>
          <p:nvPr>
            <p:ph type="dt" sz="half" idx="10"/>
          </p:nvPr>
        </p:nvSpPr>
        <p:spPr/>
        <p:txBody>
          <a:bodyPr/>
          <a:lstStyle/>
          <a:p>
            <a:fld id="{C4AA2786-25C8-704F-A6E2-A5B5045629DA}" type="datetimeFigureOut">
              <a:rPr lang="en-US" smtClean="0"/>
              <a:t>8/29/2024</a:t>
            </a:fld>
            <a:endParaRPr lang="en-US"/>
          </a:p>
        </p:txBody>
      </p:sp>
      <p:sp>
        <p:nvSpPr>
          <p:cNvPr id="5" name="Footer Placeholder 4">
            <a:extLst>
              <a:ext uri="{FF2B5EF4-FFF2-40B4-BE49-F238E27FC236}">
                <a16:creationId xmlns:a16="http://schemas.microsoft.com/office/drawing/2014/main" id="{A7850C99-85FA-9239-46B9-2D86EAFEF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2CBEA-6830-B0FE-0AE7-31CA1D11282E}"/>
              </a:ext>
            </a:extLst>
          </p:cNvPr>
          <p:cNvSpPr>
            <a:spLocks noGrp="1"/>
          </p:cNvSpPr>
          <p:nvPr>
            <p:ph type="sldNum" sz="quarter" idx="12"/>
          </p:nvPr>
        </p:nvSpPr>
        <p:spPr/>
        <p:txBody>
          <a:bodyPr/>
          <a:lstStyle/>
          <a:p>
            <a:fld id="{8DB31679-544A-8546-A4B7-FF13A6DE5B48}" type="slidenum">
              <a:rPr lang="en-US" smtClean="0"/>
              <a:t>‹#›</a:t>
            </a:fld>
            <a:endParaRPr lang="en-US"/>
          </a:p>
        </p:txBody>
      </p:sp>
    </p:spTree>
    <p:extLst>
      <p:ext uri="{BB962C8B-B14F-4D97-AF65-F5344CB8AC3E}">
        <p14:creationId xmlns:p14="http://schemas.microsoft.com/office/powerpoint/2010/main" val="33567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02032-BEED-D1AF-3173-0CF142FD85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66AD5-7B5E-4599-7759-DEBADD71B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4E8E83-C051-2154-BD6D-0E79D970E483}"/>
              </a:ext>
            </a:extLst>
          </p:cNvPr>
          <p:cNvSpPr>
            <a:spLocks noGrp="1"/>
          </p:cNvSpPr>
          <p:nvPr>
            <p:ph type="dt" sz="half" idx="10"/>
          </p:nvPr>
        </p:nvSpPr>
        <p:spPr/>
        <p:txBody>
          <a:bodyPr/>
          <a:lstStyle/>
          <a:p>
            <a:fld id="{C4AA2786-25C8-704F-A6E2-A5B5045629DA}" type="datetimeFigureOut">
              <a:rPr lang="en-US" smtClean="0"/>
              <a:t>8/29/2024</a:t>
            </a:fld>
            <a:endParaRPr lang="en-US"/>
          </a:p>
        </p:txBody>
      </p:sp>
      <p:sp>
        <p:nvSpPr>
          <p:cNvPr id="5" name="Footer Placeholder 4">
            <a:extLst>
              <a:ext uri="{FF2B5EF4-FFF2-40B4-BE49-F238E27FC236}">
                <a16:creationId xmlns:a16="http://schemas.microsoft.com/office/drawing/2014/main" id="{2BE61D1A-431D-FA71-9F3A-15A927610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3EF66-78B8-6CB8-04D1-7383E92FB003}"/>
              </a:ext>
            </a:extLst>
          </p:cNvPr>
          <p:cNvSpPr>
            <a:spLocks noGrp="1"/>
          </p:cNvSpPr>
          <p:nvPr>
            <p:ph type="sldNum" sz="quarter" idx="12"/>
          </p:nvPr>
        </p:nvSpPr>
        <p:spPr/>
        <p:txBody>
          <a:bodyPr/>
          <a:lstStyle/>
          <a:p>
            <a:fld id="{8DB31679-544A-8546-A4B7-FF13A6DE5B48}" type="slidenum">
              <a:rPr lang="en-US" smtClean="0"/>
              <a:t>‹#›</a:t>
            </a:fld>
            <a:endParaRPr lang="en-US"/>
          </a:p>
        </p:txBody>
      </p:sp>
    </p:spTree>
    <p:extLst>
      <p:ext uri="{BB962C8B-B14F-4D97-AF65-F5344CB8AC3E}">
        <p14:creationId xmlns:p14="http://schemas.microsoft.com/office/powerpoint/2010/main" val="66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7F90-A527-27A6-3302-4FC7789EDE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A9934-DADB-D9A1-FDFC-3BCBC22EB1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BD2121-6472-D4FA-7ECE-10783987703C}"/>
              </a:ext>
            </a:extLst>
          </p:cNvPr>
          <p:cNvSpPr>
            <a:spLocks noGrp="1"/>
          </p:cNvSpPr>
          <p:nvPr>
            <p:ph type="dt" sz="half" idx="10"/>
          </p:nvPr>
        </p:nvSpPr>
        <p:spPr/>
        <p:txBody>
          <a:bodyPr/>
          <a:lstStyle/>
          <a:p>
            <a:fld id="{C4AA2786-25C8-704F-A6E2-A5B5045629DA}" type="datetimeFigureOut">
              <a:rPr lang="en-US" smtClean="0"/>
              <a:t>8/29/2024</a:t>
            </a:fld>
            <a:endParaRPr lang="en-US"/>
          </a:p>
        </p:txBody>
      </p:sp>
      <p:sp>
        <p:nvSpPr>
          <p:cNvPr id="5" name="Footer Placeholder 4">
            <a:extLst>
              <a:ext uri="{FF2B5EF4-FFF2-40B4-BE49-F238E27FC236}">
                <a16:creationId xmlns:a16="http://schemas.microsoft.com/office/drawing/2014/main" id="{18FC545B-14B5-50EB-8CA7-7FB083A28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3FED0-7AEA-5DC2-2F9C-9B95EE854555}"/>
              </a:ext>
            </a:extLst>
          </p:cNvPr>
          <p:cNvSpPr>
            <a:spLocks noGrp="1"/>
          </p:cNvSpPr>
          <p:nvPr>
            <p:ph type="sldNum" sz="quarter" idx="12"/>
          </p:nvPr>
        </p:nvSpPr>
        <p:spPr/>
        <p:txBody>
          <a:bodyPr/>
          <a:lstStyle/>
          <a:p>
            <a:fld id="{8DB31679-544A-8546-A4B7-FF13A6DE5B48}" type="slidenum">
              <a:rPr lang="en-US" smtClean="0"/>
              <a:t>‹#›</a:t>
            </a:fld>
            <a:endParaRPr lang="en-US"/>
          </a:p>
        </p:txBody>
      </p:sp>
    </p:spTree>
    <p:extLst>
      <p:ext uri="{BB962C8B-B14F-4D97-AF65-F5344CB8AC3E}">
        <p14:creationId xmlns:p14="http://schemas.microsoft.com/office/powerpoint/2010/main" val="171023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7D91-96A8-DE3B-D58C-2EAE485F5F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D1ADDB-5301-2BFB-D09E-DDC8DC1B46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FCF0C4-5A31-92CB-1B34-6BD85F26B3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F9FF20-9124-0853-AED8-025F38605DC2}"/>
              </a:ext>
            </a:extLst>
          </p:cNvPr>
          <p:cNvSpPr>
            <a:spLocks noGrp="1"/>
          </p:cNvSpPr>
          <p:nvPr>
            <p:ph type="dt" sz="half" idx="10"/>
          </p:nvPr>
        </p:nvSpPr>
        <p:spPr/>
        <p:txBody>
          <a:bodyPr/>
          <a:lstStyle/>
          <a:p>
            <a:fld id="{C4AA2786-25C8-704F-A6E2-A5B5045629DA}" type="datetimeFigureOut">
              <a:rPr lang="en-US" smtClean="0"/>
              <a:t>8/29/2024</a:t>
            </a:fld>
            <a:endParaRPr lang="en-US"/>
          </a:p>
        </p:txBody>
      </p:sp>
      <p:sp>
        <p:nvSpPr>
          <p:cNvPr id="6" name="Footer Placeholder 5">
            <a:extLst>
              <a:ext uri="{FF2B5EF4-FFF2-40B4-BE49-F238E27FC236}">
                <a16:creationId xmlns:a16="http://schemas.microsoft.com/office/drawing/2014/main" id="{3D59C7E8-394C-1E45-CCBA-B538D067B1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557FB-0C8D-BFBB-0C2A-E91EA0505C2D}"/>
              </a:ext>
            </a:extLst>
          </p:cNvPr>
          <p:cNvSpPr>
            <a:spLocks noGrp="1"/>
          </p:cNvSpPr>
          <p:nvPr>
            <p:ph type="sldNum" sz="quarter" idx="12"/>
          </p:nvPr>
        </p:nvSpPr>
        <p:spPr/>
        <p:txBody>
          <a:bodyPr/>
          <a:lstStyle/>
          <a:p>
            <a:fld id="{8DB31679-544A-8546-A4B7-FF13A6DE5B48}" type="slidenum">
              <a:rPr lang="en-US" smtClean="0"/>
              <a:t>‹#›</a:t>
            </a:fld>
            <a:endParaRPr lang="en-US"/>
          </a:p>
        </p:txBody>
      </p:sp>
    </p:spTree>
    <p:extLst>
      <p:ext uri="{BB962C8B-B14F-4D97-AF65-F5344CB8AC3E}">
        <p14:creationId xmlns:p14="http://schemas.microsoft.com/office/powerpoint/2010/main" val="275442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7DFB7-F955-26B5-A75C-0B8DB613D4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F8B4EC-1A2D-1DD2-0545-6F52F73B6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D4B9B2-FE26-18A7-6F5D-BE450A6AF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F6A92-1359-100C-A929-89DEF9C76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EE484-EB89-D4E0-B4D5-44C628B041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713567-8CD5-9784-0895-DC75B7747920}"/>
              </a:ext>
            </a:extLst>
          </p:cNvPr>
          <p:cNvSpPr>
            <a:spLocks noGrp="1"/>
          </p:cNvSpPr>
          <p:nvPr>
            <p:ph type="dt" sz="half" idx="10"/>
          </p:nvPr>
        </p:nvSpPr>
        <p:spPr/>
        <p:txBody>
          <a:bodyPr/>
          <a:lstStyle/>
          <a:p>
            <a:fld id="{C4AA2786-25C8-704F-A6E2-A5B5045629DA}" type="datetimeFigureOut">
              <a:rPr lang="en-US" smtClean="0"/>
              <a:t>8/29/2024</a:t>
            </a:fld>
            <a:endParaRPr lang="en-US"/>
          </a:p>
        </p:txBody>
      </p:sp>
      <p:sp>
        <p:nvSpPr>
          <p:cNvPr id="8" name="Footer Placeholder 7">
            <a:extLst>
              <a:ext uri="{FF2B5EF4-FFF2-40B4-BE49-F238E27FC236}">
                <a16:creationId xmlns:a16="http://schemas.microsoft.com/office/drawing/2014/main" id="{A1BA9BCF-A799-BE11-C272-D2ED715E3A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F6A03E-6AE9-0D18-DFF6-2F97E0C27B06}"/>
              </a:ext>
            </a:extLst>
          </p:cNvPr>
          <p:cNvSpPr>
            <a:spLocks noGrp="1"/>
          </p:cNvSpPr>
          <p:nvPr>
            <p:ph type="sldNum" sz="quarter" idx="12"/>
          </p:nvPr>
        </p:nvSpPr>
        <p:spPr/>
        <p:txBody>
          <a:bodyPr/>
          <a:lstStyle/>
          <a:p>
            <a:fld id="{8DB31679-544A-8546-A4B7-FF13A6DE5B48}" type="slidenum">
              <a:rPr lang="en-US" smtClean="0"/>
              <a:t>‹#›</a:t>
            </a:fld>
            <a:endParaRPr lang="en-US"/>
          </a:p>
        </p:txBody>
      </p:sp>
    </p:spTree>
    <p:extLst>
      <p:ext uri="{BB962C8B-B14F-4D97-AF65-F5344CB8AC3E}">
        <p14:creationId xmlns:p14="http://schemas.microsoft.com/office/powerpoint/2010/main" val="411473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AB06A-9E91-A97F-3B6D-682E03C46F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130907-D700-E378-48F9-2DE8333E45BF}"/>
              </a:ext>
            </a:extLst>
          </p:cNvPr>
          <p:cNvSpPr>
            <a:spLocks noGrp="1"/>
          </p:cNvSpPr>
          <p:nvPr>
            <p:ph type="dt" sz="half" idx="10"/>
          </p:nvPr>
        </p:nvSpPr>
        <p:spPr/>
        <p:txBody>
          <a:bodyPr/>
          <a:lstStyle/>
          <a:p>
            <a:fld id="{C4AA2786-25C8-704F-A6E2-A5B5045629DA}" type="datetimeFigureOut">
              <a:rPr lang="en-US" smtClean="0"/>
              <a:t>8/29/2024</a:t>
            </a:fld>
            <a:endParaRPr lang="en-US"/>
          </a:p>
        </p:txBody>
      </p:sp>
      <p:sp>
        <p:nvSpPr>
          <p:cNvPr id="4" name="Footer Placeholder 3">
            <a:extLst>
              <a:ext uri="{FF2B5EF4-FFF2-40B4-BE49-F238E27FC236}">
                <a16:creationId xmlns:a16="http://schemas.microsoft.com/office/drawing/2014/main" id="{98C49C00-0BFB-B7CC-8331-676092F17D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33F7E0-F52F-9C4D-4DB2-C642830098FB}"/>
              </a:ext>
            </a:extLst>
          </p:cNvPr>
          <p:cNvSpPr>
            <a:spLocks noGrp="1"/>
          </p:cNvSpPr>
          <p:nvPr>
            <p:ph type="sldNum" sz="quarter" idx="12"/>
          </p:nvPr>
        </p:nvSpPr>
        <p:spPr/>
        <p:txBody>
          <a:bodyPr/>
          <a:lstStyle/>
          <a:p>
            <a:fld id="{8DB31679-544A-8546-A4B7-FF13A6DE5B48}" type="slidenum">
              <a:rPr lang="en-US" smtClean="0"/>
              <a:t>‹#›</a:t>
            </a:fld>
            <a:endParaRPr lang="en-US"/>
          </a:p>
        </p:txBody>
      </p:sp>
    </p:spTree>
    <p:extLst>
      <p:ext uri="{BB962C8B-B14F-4D97-AF65-F5344CB8AC3E}">
        <p14:creationId xmlns:p14="http://schemas.microsoft.com/office/powerpoint/2010/main" val="339201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6E43A-D789-F4C6-2484-A3F3D6340AE7}"/>
              </a:ext>
            </a:extLst>
          </p:cNvPr>
          <p:cNvSpPr>
            <a:spLocks noGrp="1"/>
          </p:cNvSpPr>
          <p:nvPr>
            <p:ph type="dt" sz="half" idx="10"/>
          </p:nvPr>
        </p:nvSpPr>
        <p:spPr/>
        <p:txBody>
          <a:bodyPr/>
          <a:lstStyle/>
          <a:p>
            <a:fld id="{C4AA2786-25C8-704F-A6E2-A5B5045629DA}" type="datetimeFigureOut">
              <a:rPr lang="en-US" smtClean="0"/>
              <a:t>8/29/2024</a:t>
            </a:fld>
            <a:endParaRPr lang="en-US"/>
          </a:p>
        </p:txBody>
      </p:sp>
      <p:sp>
        <p:nvSpPr>
          <p:cNvPr id="3" name="Footer Placeholder 2">
            <a:extLst>
              <a:ext uri="{FF2B5EF4-FFF2-40B4-BE49-F238E27FC236}">
                <a16:creationId xmlns:a16="http://schemas.microsoft.com/office/drawing/2014/main" id="{1778D2E0-8199-73FA-A553-37DE85EFCE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2E140B-5675-DF84-0D99-92CA836BE49A}"/>
              </a:ext>
            </a:extLst>
          </p:cNvPr>
          <p:cNvSpPr>
            <a:spLocks noGrp="1"/>
          </p:cNvSpPr>
          <p:nvPr>
            <p:ph type="sldNum" sz="quarter" idx="12"/>
          </p:nvPr>
        </p:nvSpPr>
        <p:spPr/>
        <p:txBody>
          <a:bodyPr/>
          <a:lstStyle/>
          <a:p>
            <a:fld id="{8DB31679-544A-8546-A4B7-FF13A6DE5B48}" type="slidenum">
              <a:rPr lang="en-US" smtClean="0"/>
              <a:t>‹#›</a:t>
            </a:fld>
            <a:endParaRPr lang="en-US"/>
          </a:p>
        </p:txBody>
      </p:sp>
    </p:spTree>
    <p:extLst>
      <p:ext uri="{BB962C8B-B14F-4D97-AF65-F5344CB8AC3E}">
        <p14:creationId xmlns:p14="http://schemas.microsoft.com/office/powerpoint/2010/main" val="323412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7D22-44D8-E056-8C08-47F13BE28E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835DF0-72CC-4F41-CA27-93F2DAC64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9D93E9-4201-FEEC-AF23-A31D85E6B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81EAA6-968F-C6FC-FF99-347277CB0866}"/>
              </a:ext>
            </a:extLst>
          </p:cNvPr>
          <p:cNvSpPr>
            <a:spLocks noGrp="1"/>
          </p:cNvSpPr>
          <p:nvPr>
            <p:ph type="dt" sz="half" idx="10"/>
          </p:nvPr>
        </p:nvSpPr>
        <p:spPr/>
        <p:txBody>
          <a:bodyPr/>
          <a:lstStyle/>
          <a:p>
            <a:fld id="{C4AA2786-25C8-704F-A6E2-A5B5045629DA}" type="datetimeFigureOut">
              <a:rPr lang="en-US" smtClean="0"/>
              <a:t>8/29/2024</a:t>
            </a:fld>
            <a:endParaRPr lang="en-US"/>
          </a:p>
        </p:txBody>
      </p:sp>
      <p:sp>
        <p:nvSpPr>
          <p:cNvPr id="6" name="Footer Placeholder 5">
            <a:extLst>
              <a:ext uri="{FF2B5EF4-FFF2-40B4-BE49-F238E27FC236}">
                <a16:creationId xmlns:a16="http://schemas.microsoft.com/office/drawing/2014/main" id="{2C3ECD15-683E-5BAC-C661-3F9EC6847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A408FE-661F-AC3B-2508-28328E2F33C6}"/>
              </a:ext>
            </a:extLst>
          </p:cNvPr>
          <p:cNvSpPr>
            <a:spLocks noGrp="1"/>
          </p:cNvSpPr>
          <p:nvPr>
            <p:ph type="sldNum" sz="quarter" idx="12"/>
          </p:nvPr>
        </p:nvSpPr>
        <p:spPr/>
        <p:txBody>
          <a:bodyPr/>
          <a:lstStyle/>
          <a:p>
            <a:fld id="{8DB31679-544A-8546-A4B7-FF13A6DE5B48}" type="slidenum">
              <a:rPr lang="en-US" smtClean="0"/>
              <a:t>‹#›</a:t>
            </a:fld>
            <a:endParaRPr lang="en-US"/>
          </a:p>
        </p:txBody>
      </p:sp>
    </p:spTree>
    <p:extLst>
      <p:ext uri="{BB962C8B-B14F-4D97-AF65-F5344CB8AC3E}">
        <p14:creationId xmlns:p14="http://schemas.microsoft.com/office/powerpoint/2010/main" val="122220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751C-E7E4-09FE-D496-9D8F491C0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6AF7C2-C3C1-4696-2BB5-A9EF1B880B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A813F5-E8F4-1B91-36B5-2E8E64525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5CC24-9ED4-9DD9-4419-D0C18C269BA7}"/>
              </a:ext>
            </a:extLst>
          </p:cNvPr>
          <p:cNvSpPr>
            <a:spLocks noGrp="1"/>
          </p:cNvSpPr>
          <p:nvPr>
            <p:ph type="dt" sz="half" idx="10"/>
          </p:nvPr>
        </p:nvSpPr>
        <p:spPr/>
        <p:txBody>
          <a:bodyPr/>
          <a:lstStyle/>
          <a:p>
            <a:fld id="{C4AA2786-25C8-704F-A6E2-A5B5045629DA}" type="datetimeFigureOut">
              <a:rPr lang="en-US" smtClean="0"/>
              <a:t>8/29/2024</a:t>
            </a:fld>
            <a:endParaRPr lang="en-US"/>
          </a:p>
        </p:txBody>
      </p:sp>
      <p:sp>
        <p:nvSpPr>
          <p:cNvPr id="6" name="Footer Placeholder 5">
            <a:extLst>
              <a:ext uri="{FF2B5EF4-FFF2-40B4-BE49-F238E27FC236}">
                <a16:creationId xmlns:a16="http://schemas.microsoft.com/office/drawing/2014/main" id="{5C7E744A-7555-E49B-C07C-4C349E487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4A267-F7E5-52F9-9100-E0E7F8571B30}"/>
              </a:ext>
            </a:extLst>
          </p:cNvPr>
          <p:cNvSpPr>
            <a:spLocks noGrp="1"/>
          </p:cNvSpPr>
          <p:nvPr>
            <p:ph type="sldNum" sz="quarter" idx="12"/>
          </p:nvPr>
        </p:nvSpPr>
        <p:spPr/>
        <p:txBody>
          <a:bodyPr/>
          <a:lstStyle/>
          <a:p>
            <a:fld id="{8DB31679-544A-8546-A4B7-FF13A6DE5B48}" type="slidenum">
              <a:rPr lang="en-US" smtClean="0"/>
              <a:t>‹#›</a:t>
            </a:fld>
            <a:endParaRPr lang="en-US"/>
          </a:p>
        </p:txBody>
      </p:sp>
    </p:spTree>
    <p:extLst>
      <p:ext uri="{BB962C8B-B14F-4D97-AF65-F5344CB8AC3E}">
        <p14:creationId xmlns:p14="http://schemas.microsoft.com/office/powerpoint/2010/main" val="111179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EC333-3BED-AAAD-BCA7-8CFF3E9F0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F3993D-70AA-FEED-DC30-4F0CAA619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976ED-68A3-D2ED-9B8E-7B4B5C9B1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A2786-25C8-704F-A6E2-A5B5045629DA}" type="datetimeFigureOut">
              <a:rPr lang="en-US" smtClean="0"/>
              <a:t>8/29/2024</a:t>
            </a:fld>
            <a:endParaRPr lang="en-US"/>
          </a:p>
        </p:txBody>
      </p:sp>
      <p:sp>
        <p:nvSpPr>
          <p:cNvPr id="5" name="Footer Placeholder 4">
            <a:extLst>
              <a:ext uri="{FF2B5EF4-FFF2-40B4-BE49-F238E27FC236}">
                <a16:creationId xmlns:a16="http://schemas.microsoft.com/office/drawing/2014/main" id="{DA823F75-DD8A-1B9F-65BE-BA867795E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31553B-C6F5-E803-C9F9-D8F899983A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31679-544A-8546-A4B7-FF13A6DE5B48}" type="slidenum">
              <a:rPr lang="en-US" smtClean="0"/>
              <a:t>‹#›</a:t>
            </a:fld>
            <a:endParaRPr lang="en-US"/>
          </a:p>
        </p:txBody>
      </p:sp>
    </p:spTree>
    <p:extLst>
      <p:ext uri="{BB962C8B-B14F-4D97-AF65-F5344CB8AC3E}">
        <p14:creationId xmlns:p14="http://schemas.microsoft.com/office/powerpoint/2010/main" val="206170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47F3C-3E09-ADB5-8030-058CB326AF34}"/>
              </a:ext>
            </a:extLst>
          </p:cNvPr>
          <p:cNvSpPr>
            <a:spLocks noGrp="1"/>
          </p:cNvSpPr>
          <p:nvPr>
            <p:ph type="ctrTitle"/>
          </p:nvPr>
        </p:nvSpPr>
        <p:spPr>
          <a:xfrm>
            <a:off x="6790414" y="640080"/>
            <a:ext cx="4758458" cy="3566160"/>
          </a:xfrm>
        </p:spPr>
        <p:txBody>
          <a:bodyPr anchor="b">
            <a:normAutofit/>
          </a:bodyPr>
          <a:lstStyle/>
          <a:p>
            <a:pPr algn="l"/>
            <a:r>
              <a:rPr lang="en-US" sz="6600" dirty="0"/>
              <a:t>Farm Bill and Conservation</a:t>
            </a:r>
          </a:p>
        </p:txBody>
      </p:sp>
      <p:sp>
        <p:nvSpPr>
          <p:cNvPr id="3" name="Subtitle 2">
            <a:extLst>
              <a:ext uri="{FF2B5EF4-FFF2-40B4-BE49-F238E27FC236}">
                <a16:creationId xmlns:a16="http://schemas.microsoft.com/office/drawing/2014/main" id="{51C4CBDB-5257-5469-DF37-F4243992202E}"/>
              </a:ext>
            </a:extLst>
          </p:cNvPr>
          <p:cNvSpPr>
            <a:spLocks noGrp="1"/>
          </p:cNvSpPr>
          <p:nvPr>
            <p:ph type="subTitle" idx="1"/>
          </p:nvPr>
        </p:nvSpPr>
        <p:spPr>
          <a:xfrm>
            <a:off x="6790412" y="4636008"/>
            <a:ext cx="4758459" cy="1572768"/>
          </a:xfrm>
        </p:spPr>
        <p:txBody>
          <a:bodyPr>
            <a:normAutofit/>
          </a:bodyPr>
          <a:lstStyle/>
          <a:p>
            <a:pPr algn="l"/>
            <a:r>
              <a:rPr lang="en-US" sz="2200" dirty="0"/>
              <a:t>Julia Peebles</a:t>
            </a:r>
          </a:p>
          <a:p>
            <a:pPr algn="l"/>
            <a:r>
              <a:rPr lang="en-US" sz="2200" dirty="0"/>
              <a:t>Director of Agriculture and Sustainability Policy</a:t>
            </a:r>
          </a:p>
          <a:p>
            <a:pPr algn="l"/>
            <a:r>
              <a:rPr lang="en-US" sz="2200" dirty="0"/>
              <a:t>Ducks Unlimited </a:t>
            </a:r>
          </a:p>
        </p:txBody>
      </p:sp>
      <p:sp>
        <p:nvSpPr>
          <p:cNvPr id="87"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6FE12-FDF0-8F33-EA23-9FADE42F9A36}"/>
              </a:ext>
            </a:extLst>
          </p:cNvPr>
          <p:cNvPicPr>
            <a:picLocks noChangeAspect="1"/>
          </p:cNvPicPr>
          <p:nvPr/>
        </p:nvPicPr>
        <p:blipFill>
          <a:blip r:embed="rId3"/>
          <a:stretch>
            <a:fillRect/>
          </a:stretch>
        </p:blipFill>
        <p:spPr>
          <a:xfrm>
            <a:off x="690867" y="509180"/>
            <a:ext cx="5106113" cy="5839640"/>
          </a:xfrm>
          <a:prstGeom prst="rect">
            <a:avLst/>
          </a:prstGeom>
        </p:spPr>
      </p:pic>
    </p:spTree>
    <p:extLst>
      <p:ext uri="{BB962C8B-B14F-4D97-AF65-F5344CB8AC3E}">
        <p14:creationId xmlns:p14="http://schemas.microsoft.com/office/powerpoint/2010/main" val="59617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2415B-DFB0-9A52-4F62-A641B97401DD}"/>
              </a:ext>
            </a:extLst>
          </p:cNvPr>
          <p:cNvSpPr>
            <a:spLocks noGrp="1"/>
          </p:cNvSpPr>
          <p:nvPr>
            <p:ph type="title"/>
          </p:nvPr>
        </p:nvSpPr>
        <p:spPr>
          <a:xfrm>
            <a:off x="5297762" y="329184"/>
            <a:ext cx="6251110" cy="1783080"/>
          </a:xfrm>
        </p:spPr>
        <p:txBody>
          <a:bodyPr anchor="b">
            <a:normAutofit/>
          </a:bodyPr>
          <a:lstStyle/>
          <a:p>
            <a:r>
              <a:rPr lang="en-US" sz="5400" dirty="0"/>
              <a:t>Farm Bill Status</a:t>
            </a:r>
          </a:p>
        </p:txBody>
      </p:sp>
      <p:pic>
        <p:nvPicPr>
          <p:cNvPr id="7" name="Picture 6">
            <a:extLst>
              <a:ext uri="{FF2B5EF4-FFF2-40B4-BE49-F238E27FC236}">
                <a16:creationId xmlns:a16="http://schemas.microsoft.com/office/drawing/2014/main" id="{51EA1E68-4387-F744-80F4-8DDDE55AD524}"/>
              </a:ext>
            </a:extLst>
          </p:cNvPr>
          <p:cNvPicPr>
            <a:picLocks noChangeAspect="1"/>
          </p:cNvPicPr>
          <p:nvPr/>
        </p:nvPicPr>
        <p:blipFill>
          <a:blip r:embed="rId2"/>
          <a:srcRect l="501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3631A6-BA65-0D6E-ED42-3292F2943E8D}"/>
              </a:ext>
            </a:extLst>
          </p:cNvPr>
          <p:cNvSpPr>
            <a:spLocks noGrp="1"/>
          </p:cNvSpPr>
          <p:nvPr>
            <p:ph idx="1"/>
          </p:nvPr>
        </p:nvSpPr>
        <p:spPr>
          <a:xfrm>
            <a:off x="5297762" y="2706624"/>
            <a:ext cx="6251110" cy="3483864"/>
          </a:xfrm>
        </p:spPr>
        <p:txBody>
          <a:bodyPr>
            <a:normAutofit/>
          </a:bodyPr>
          <a:lstStyle/>
          <a:p>
            <a:r>
              <a:rPr lang="en-US" sz="2000" dirty="0">
                <a:effectLst/>
                <a:ea typeface="Times New Roman" panose="02020603050405020304" pitchFamily="18" charset="0"/>
              </a:rPr>
              <a:t>The Farm Bill expired in Sept. 2023 and a one-year extension was implemented.</a:t>
            </a:r>
          </a:p>
          <a:p>
            <a:r>
              <a:rPr lang="en-US" sz="2000" dirty="0">
                <a:ea typeface="Times New Roman" panose="02020603050405020304" pitchFamily="18" charset="0"/>
              </a:rPr>
              <a:t>House Farm Bill (H.R. 8467)</a:t>
            </a:r>
          </a:p>
          <a:p>
            <a:r>
              <a:rPr lang="en-US" sz="2000" dirty="0">
                <a:ea typeface="Times New Roman" panose="02020603050405020304" pitchFamily="18" charset="0"/>
              </a:rPr>
              <a:t>Senate Frameworks</a:t>
            </a:r>
          </a:p>
          <a:p>
            <a:r>
              <a:rPr lang="en-US" sz="2000" dirty="0">
                <a:ea typeface="Times New Roman" panose="02020603050405020304" pitchFamily="18" charset="0"/>
              </a:rPr>
              <a:t>Pass a Farm Bill this year</a:t>
            </a:r>
          </a:p>
          <a:p>
            <a:pPr lvl="1"/>
            <a:r>
              <a:rPr lang="en-US" sz="2000" dirty="0">
                <a:ea typeface="Times New Roman" panose="02020603050405020304" pitchFamily="18" charset="0"/>
              </a:rPr>
              <a:t>Expires on Sept. 30, 2024</a:t>
            </a:r>
          </a:p>
          <a:p>
            <a:r>
              <a:rPr lang="en-US" sz="2000" dirty="0">
                <a:ea typeface="Times New Roman" panose="02020603050405020304" pitchFamily="18" charset="0"/>
              </a:rPr>
              <a:t>Likely scenario: another one-year extension</a:t>
            </a:r>
          </a:p>
          <a:p>
            <a:pPr lvl="1"/>
            <a:r>
              <a:rPr lang="en-US" sz="2000" dirty="0">
                <a:ea typeface="Times New Roman" panose="02020603050405020304" pitchFamily="18" charset="0"/>
              </a:rPr>
              <a:t>Commodity program supplemental</a:t>
            </a:r>
          </a:p>
          <a:p>
            <a:pPr lvl="1"/>
            <a:r>
              <a:rPr lang="en-US" sz="2000" dirty="0">
                <a:ea typeface="Times New Roman" panose="02020603050405020304" pitchFamily="18" charset="0"/>
              </a:rPr>
              <a:t>IRA funding</a:t>
            </a:r>
          </a:p>
        </p:txBody>
      </p:sp>
    </p:spTree>
    <p:extLst>
      <p:ext uri="{BB962C8B-B14F-4D97-AF65-F5344CB8AC3E}">
        <p14:creationId xmlns:p14="http://schemas.microsoft.com/office/powerpoint/2010/main" val="16764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2415B-DFB0-9A52-4F62-A641B97401DD}"/>
              </a:ext>
            </a:extLst>
          </p:cNvPr>
          <p:cNvSpPr>
            <a:spLocks noGrp="1"/>
          </p:cNvSpPr>
          <p:nvPr>
            <p:ph type="title"/>
          </p:nvPr>
        </p:nvSpPr>
        <p:spPr>
          <a:xfrm>
            <a:off x="4432150" y="564825"/>
            <a:ext cx="3064704" cy="943356"/>
          </a:xfrm>
        </p:spPr>
        <p:txBody>
          <a:bodyPr anchor="b">
            <a:normAutofit/>
          </a:bodyPr>
          <a:lstStyle/>
          <a:p>
            <a:r>
              <a:rPr lang="en-US" sz="5400" dirty="0"/>
              <a:t>Advocacy</a:t>
            </a:r>
          </a:p>
        </p:txBody>
      </p:sp>
      <p:sp>
        <p:nvSpPr>
          <p:cNvPr id="3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3631A6-BA65-0D6E-ED42-3292F2943E8D}"/>
              </a:ext>
            </a:extLst>
          </p:cNvPr>
          <p:cNvSpPr>
            <a:spLocks noGrp="1"/>
          </p:cNvSpPr>
          <p:nvPr>
            <p:ph idx="1"/>
          </p:nvPr>
        </p:nvSpPr>
        <p:spPr>
          <a:xfrm>
            <a:off x="570389" y="4667192"/>
            <a:ext cx="6251110" cy="2171197"/>
          </a:xfrm>
        </p:spPr>
        <p:txBody>
          <a:bodyPr>
            <a:normAutofit/>
          </a:bodyPr>
          <a:lstStyle/>
          <a:p>
            <a:r>
              <a:rPr lang="en-US" sz="2000" dirty="0">
                <a:effectLst/>
                <a:ea typeface="Times New Roman" panose="02020603050405020304" pitchFamily="18" charset="0"/>
              </a:rPr>
              <a:t>It’s important to have partnerships and unified coalitions made up of agricultural-related organizations</a:t>
            </a:r>
          </a:p>
          <a:p>
            <a:r>
              <a:rPr lang="en-US" sz="2000" dirty="0">
                <a:ea typeface="Times New Roman" panose="02020603050405020304" pitchFamily="18" charset="0"/>
              </a:rPr>
              <a:t>Use science and anecdotal evidence to explain policy positions and priorities</a:t>
            </a:r>
          </a:p>
          <a:p>
            <a:r>
              <a:rPr lang="en-US" sz="2000" dirty="0">
                <a:ea typeface="Times New Roman" panose="02020603050405020304" pitchFamily="18" charset="0"/>
              </a:rPr>
              <a:t>Bring constituents to D.C. to meet with lawmakers</a:t>
            </a:r>
          </a:p>
          <a:p>
            <a:pPr lvl="1"/>
            <a:r>
              <a:rPr lang="en-US" sz="1600" dirty="0">
                <a:ea typeface="Times New Roman" panose="02020603050405020304" pitchFamily="18" charset="0"/>
              </a:rPr>
              <a:t>Talk about their experience and tell their story</a:t>
            </a:r>
          </a:p>
        </p:txBody>
      </p:sp>
      <p:pic>
        <p:nvPicPr>
          <p:cNvPr id="5" name="Picture 4">
            <a:extLst>
              <a:ext uri="{FF2B5EF4-FFF2-40B4-BE49-F238E27FC236}">
                <a16:creationId xmlns:a16="http://schemas.microsoft.com/office/drawing/2014/main" id="{7FF2C2A4-8E84-AD13-7A30-045BD6DADB78}"/>
              </a:ext>
            </a:extLst>
          </p:cNvPr>
          <p:cNvPicPr>
            <a:picLocks noChangeAspect="1"/>
          </p:cNvPicPr>
          <p:nvPr/>
        </p:nvPicPr>
        <p:blipFill>
          <a:blip r:embed="rId3"/>
          <a:stretch>
            <a:fillRect/>
          </a:stretch>
        </p:blipFill>
        <p:spPr>
          <a:xfrm>
            <a:off x="194958" y="156558"/>
            <a:ext cx="4042234" cy="3332112"/>
          </a:xfrm>
          <a:prstGeom prst="rect">
            <a:avLst/>
          </a:prstGeom>
        </p:spPr>
      </p:pic>
      <p:pic>
        <p:nvPicPr>
          <p:cNvPr id="8" name="Picture 7">
            <a:extLst>
              <a:ext uri="{FF2B5EF4-FFF2-40B4-BE49-F238E27FC236}">
                <a16:creationId xmlns:a16="http://schemas.microsoft.com/office/drawing/2014/main" id="{364AB7E2-2C23-79C9-BA28-9B2E5FACBE21}"/>
              </a:ext>
            </a:extLst>
          </p:cNvPr>
          <p:cNvPicPr>
            <a:picLocks noChangeAspect="1"/>
          </p:cNvPicPr>
          <p:nvPr/>
        </p:nvPicPr>
        <p:blipFill>
          <a:blip r:embed="rId4"/>
          <a:stretch>
            <a:fillRect/>
          </a:stretch>
        </p:blipFill>
        <p:spPr>
          <a:xfrm>
            <a:off x="7263586" y="275897"/>
            <a:ext cx="3637101" cy="3212773"/>
          </a:xfrm>
          <a:prstGeom prst="rect">
            <a:avLst/>
          </a:prstGeom>
        </p:spPr>
      </p:pic>
      <p:pic>
        <p:nvPicPr>
          <p:cNvPr id="10" name="Picture 9">
            <a:extLst>
              <a:ext uri="{FF2B5EF4-FFF2-40B4-BE49-F238E27FC236}">
                <a16:creationId xmlns:a16="http://schemas.microsoft.com/office/drawing/2014/main" id="{BBEA490B-2A71-2BA6-71E9-F915AA1D0344}"/>
              </a:ext>
            </a:extLst>
          </p:cNvPr>
          <p:cNvPicPr>
            <a:picLocks noChangeAspect="1"/>
          </p:cNvPicPr>
          <p:nvPr/>
        </p:nvPicPr>
        <p:blipFill>
          <a:blip r:embed="rId5"/>
          <a:stretch>
            <a:fillRect/>
          </a:stretch>
        </p:blipFill>
        <p:spPr>
          <a:xfrm>
            <a:off x="8219954" y="2540249"/>
            <a:ext cx="3523347" cy="3849034"/>
          </a:xfrm>
          <a:prstGeom prst="rect">
            <a:avLst/>
          </a:prstGeom>
        </p:spPr>
      </p:pic>
      <p:pic>
        <p:nvPicPr>
          <p:cNvPr id="12" name="Picture 11">
            <a:extLst>
              <a:ext uri="{FF2B5EF4-FFF2-40B4-BE49-F238E27FC236}">
                <a16:creationId xmlns:a16="http://schemas.microsoft.com/office/drawing/2014/main" id="{3A59226D-7724-D3E2-8088-0394923F6EAA}"/>
              </a:ext>
            </a:extLst>
          </p:cNvPr>
          <p:cNvPicPr>
            <a:picLocks noChangeAspect="1"/>
          </p:cNvPicPr>
          <p:nvPr/>
        </p:nvPicPr>
        <p:blipFill>
          <a:blip r:embed="rId6"/>
          <a:stretch>
            <a:fillRect/>
          </a:stretch>
        </p:blipFill>
        <p:spPr>
          <a:xfrm>
            <a:off x="3768680" y="1660260"/>
            <a:ext cx="3973090" cy="2981504"/>
          </a:xfrm>
          <a:prstGeom prst="rect">
            <a:avLst/>
          </a:prstGeom>
        </p:spPr>
      </p:pic>
    </p:spTree>
    <p:extLst>
      <p:ext uri="{BB962C8B-B14F-4D97-AF65-F5344CB8AC3E}">
        <p14:creationId xmlns:p14="http://schemas.microsoft.com/office/powerpoint/2010/main" val="152848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2415B-DFB0-9A52-4F62-A641B97401DD}"/>
              </a:ext>
            </a:extLst>
          </p:cNvPr>
          <p:cNvSpPr>
            <a:spLocks noGrp="1"/>
          </p:cNvSpPr>
          <p:nvPr>
            <p:ph type="title"/>
          </p:nvPr>
        </p:nvSpPr>
        <p:spPr>
          <a:xfrm>
            <a:off x="4539303" y="2507942"/>
            <a:ext cx="3110345" cy="1842115"/>
          </a:xfrm>
        </p:spPr>
        <p:txBody>
          <a:bodyPr>
            <a:normAutofit fontScale="90000"/>
          </a:bodyPr>
          <a:lstStyle/>
          <a:p>
            <a:pPr algn="ctr"/>
            <a:r>
              <a:rPr lang="en-US" sz="5400" dirty="0"/>
              <a:t>Questions</a:t>
            </a:r>
            <a:br>
              <a:rPr lang="en-US" sz="5400" dirty="0"/>
            </a:br>
            <a:br>
              <a:rPr lang="en-US" sz="5400" dirty="0"/>
            </a:br>
            <a:r>
              <a:rPr lang="en-US" sz="2000" dirty="0"/>
              <a:t>Jpeebles@ducks.org</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18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813E3-8383-5E7E-0E7B-C066762441E9}"/>
              </a:ext>
            </a:extLst>
          </p:cNvPr>
          <p:cNvSpPr>
            <a:spLocks noGrp="1"/>
          </p:cNvSpPr>
          <p:nvPr>
            <p:ph type="title"/>
          </p:nvPr>
        </p:nvSpPr>
        <p:spPr>
          <a:xfrm>
            <a:off x="640080" y="325369"/>
            <a:ext cx="4368602" cy="1956841"/>
          </a:xfrm>
        </p:spPr>
        <p:txBody>
          <a:bodyPr anchor="b">
            <a:normAutofit/>
          </a:bodyPr>
          <a:lstStyle/>
          <a:p>
            <a:r>
              <a:rPr lang="en-US" sz="4200" dirty="0"/>
              <a:t>Legislation More Than 90 Years In The Making </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DE9C8C-3BEC-BFE9-5776-F0BFB42E2484}"/>
              </a:ext>
            </a:extLst>
          </p:cNvPr>
          <p:cNvSpPr>
            <a:spLocks noGrp="1"/>
          </p:cNvSpPr>
          <p:nvPr>
            <p:ph idx="1"/>
          </p:nvPr>
        </p:nvSpPr>
        <p:spPr>
          <a:xfrm>
            <a:off x="562280" y="2872140"/>
            <a:ext cx="4524202" cy="3659733"/>
          </a:xfrm>
        </p:spPr>
        <p:txBody>
          <a:bodyPr>
            <a:noAutofit/>
          </a:bodyPr>
          <a:lstStyle/>
          <a:p>
            <a:r>
              <a:rPr lang="en-US" sz="1800" dirty="0"/>
              <a:t>Multiyear legislation</a:t>
            </a:r>
          </a:p>
          <a:p>
            <a:r>
              <a:rPr lang="en-US" sz="1800" dirty="0"/>
              <a:t>Covers the agricultural supply chain</a:t>
            </a:r>
          </a:p>
          <a:p>
            <a:r>
              <a:rPr lang="en-US" sz="1800" dirty="0"/>
              <a:t>Originally introduced as part of President Franklin D. Roosevelt's New Deal, Agricultural Adjustment Act of 1933 (AAA). </a:t>
            </a:r>
          </a:p>
          <a:p>
            <a:r>
              <a:rPr lang="en-US" sz="1800" dirty="0"/>
              <a:t>The 1985 Food Security Act </a:t>
            </a:r>
          </a:p>
          <a:p>
            <a:pPr lvl="1"/>
            <a:r>
              <a:rPr lang="en-US" sz="1800" dirty="0"/>
              <a:t>set aside 40 to 45 million acres of highly erodible land for soil-conserving purposes.</a:t>
            </a:r>
          </a:p>
          <a:p>
            <a:pPr lvl="1"/>
            <a:r>
              <a:rPr lang="en-US" sz="1800" dirty="0"/>
              <a:t>marked the inception of conservation compliance standards and Conservation Reserve Program (CRP).</a:t>
            </a:r>
          </a:p>
        </p:txBody>
      </p:sp>
      <p:pic>
        <p:nvPicPr>
          <p:cNvPr id="5" name="Picture 4" descr="Green building in a cornfield">
            <a:extLst>
              <a:ext uri="{FF2B5EF4-FFF2-40B4-BE49-F238E27FC236}">
                <a16:creationId xmlns:a16="http://schemas.microsoft.com/office/drawing/2014/main" id="{43256A87-2627-A53D-8D90-C82F4D3D3814}"/>
              </a:ext>
            </a:extLst>
          </p:cNvPr>
          <p:cNvPicPr>
            <a:picLocks noChangeAspect="1"/>
          </p:cNvPicPr>
          <p:nvPr/>
        </p:nvPicPr>
        <p:blipFill rotWithShape="1">
          <a:blip r:embed="rId3"/>
          <a:srcRect l="8857" r="2419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0346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106CF-4006-25C1-9C33-078916DAD965}"/>
              </a:ext>
            </a:extLst>
          </p:cNvPr>
          <p:cNvSpPr>
            <a:spLocks noGrp="1"/>
          </p:cNvSpPr>
          <p:nvPr>
            <p:ph type="title"/>
          </p:nvPr>
        </p:nvSpPr>
        <p:spPr>
          <a:xfrm>
            <a:off x="640080" y="325369"/>
            <a:ext cx="4368602" cy="1956841"/>
          </a:xfrm>
        </p:spPr>
        <p:txBody>
          <a:bodyPr anchor="b">
            <a:normAutofit/>
          </a:bodyPr>
          <a:lstStyle/>
          <a:p>
            <a:r>
              <a:rPr lang="en-US" sz="5000"/>
              <a:t>The Importance of Title II</a:t>
            </a:r>
          </a:p>
        </p:txBody>
      </p:sp>
      <p:sp>
        <p:nvSpPr>
          <p:cNvPr id="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8988CA-73E3-52A8-0010-4017DF8CF23D}"/>
              </a:ext>
            </a:extLst>
          </p:cNvPr>
          <p:cNvSpPr>
            <a:spLocks noGrp="1"/>
          </p:cNvSpPr>
          <p:nvPr>
            <p:ph idx="1"/>
          </p:nvPr>
        </p:nvSpPr>
        <p:spPr>
          <a:xfrm>
            <a:off x="702586" y="2772679"/>
            <a:ext cx="4243589" cy="3641444"/>
          </a:xfrm>
        </p:spPr>
        <p:txBody>
          <a:bodyPr>
            <a:noAutofit/>
          </a:bodyPr>
          <a:lstStyle/>
          <a:p>
            <a:pPr fontAlgn="base">
              <a:spcBef>
                <a:spcPts val="0"/>
              </a:spcBef>
            </a:pPr>
            <a:r>
              <a:rPr lang="en-US" sz="1800" dirty="0">
                <a:effectLst/>
                <a:latin typeface="Calibri" panose="020F0502020204030204" pitchFamily="34" charset="0"/>
                <a:ea typeface="Times New Roman" panose="02020603050405020304" pitchFamily="18" charset="0"/>
              </a:rPr>
              <a:t>The Farm Bill is the single largest source of federal funding for private lands conservation.</a:t>
            </a:r>
            <a:endParaRPr lang="en-US" sz="1800" dirty="0">
              <a:effectLst/>
              <a:latin typeface="Times New Roman" panose="02020603050405020304" pitchFamily="18" charset="0"/>
              <a:ea typeface="Times New Roman" panose="02020603050405020304" pitchFamily="18" charset="0"/>
            </a:endParaRPr>
          </a:p>
          <a:p>
            <a:r>
              <a:rPr lang="en-US" sz="1800" dirty="0"/>
              <a:t>With nearly 70% of land in the United States under private ownership, effective conservation of the nation’s wildlife depends on the type of voluntary, private-land conservation programs included in the Farm Bill.</a:t>
            </a:r>
          </a:p>
          <a:p>
            <a:r>
              <a:rPr lang="en-US" sz="1800" dirty="0"/>
              <a:t>Enrollment in Title II conservation programs reached 466 million acres in 2018—roughly equivalent to the public land area managed by federal agencies.</a:t>
            </a:r>
          </a:p>
        </p:txBody>
      </p:sp>
      <p:pic>
        <p:nvPicPr>
          <p:cNvPr id="30" name="Picture 19" descr="Cows outdoor">
            <a:extLst>
              <a:ext uri="{FF2B5EF4-FFF2-40B4-BE49-F238E27FC236}">
                <a16:creationId xmlns:a16="http://schemas.microsoft.com/office/drawing/2014/main" id="{6EDEDEB0-94A0-FC19-1E06-F825B836BA75}"/>
              </a:ext>
            </a:extLst>
          </p:cNvPr>
          <p:cNvPicPr>
            <a:picLocks noChangeAspect="1"/>
          </p:cNvPicPr>
          <p:nvPr/>
        </p:nvPicPr>
        <p:blipFill rotWithShape="1">
          <a:blip r:embed="rId3"/>
          <a:srcRect l="10694" r="2235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629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A647A-FF4A-F33B-3615-43043B41E058}"/>
              </a:ext>
            </a:extLst>
          </p:cNvPr>
          <p:cNvSpPr>
            <a:spLocks noGrp="1"/>
          </p:cNvSpPr>
          <p:nvPr>
            <p:ph type="title"/>
          </p:nvPr>
        </p:nvSpPr>
        <p:spPr>
          <a:xfrm>
            <a:off x="5297593" y="420624"/>
            <a:ext cx="6251110" cy="1783080"/>
          </a:xfrm>
        </p:spPr>
        <p:txBody>
          <a:bodyPr anchor="b">
            <a:normAutofit/>
          </a:bodyPr>
          <a:lstStyle/>
          <a:p>
            <a:r>
              <a:rPr lang="en-US" sz="3800"/>
              <a:t>The Agricultural Conservation Easement Program (ACEP)</a:t>
            </a:r>
            <a:endParaRPr lang="en-US" sz="3800" dirty="0"/>
          </a:p>
        </p:txBody>
      </p:sp>
      <p:pic>
        <p:nvPicPr>
          <p:cNvPr id="4" name="Picture 3" descr="A picture containing outdoor, nature, swamp, natural landscape&#10;&#10;Description automatically generated">
            <a:extLst>
              <a:ext uri="{FF2B5EF4-FFF2-40B4-BE49-F238E27FC236}">
                <a16:creationId xmlns:a16="http://schemas.microsoft.com/office/drawing/2014/main" id="{8C35CF0A-0B3F-AE24-94E6-7F9F5D7AEA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862" r="2720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5063D7-D69E-7927-D1D2-1C9B471270E0}"/>
              </a:ext>
            </a:extLst>
          </p:cNvPr>
          <p:cNvSpPr>
            <a:spLocks noGrp="1"/>
          </p:cNvSpPr>
          <p:nvPr>
            <p:ph idx="1"/>
          </p:nvPr>
        </p:nvSpPr>
        <p:spPr>
          <a:xfrm>
            <a:off x="5297593" y="2900726"/>
            <a:ext cx="6251110" cy="3624765"/>
          </a:xfrm>
        </p:spPr>
        <p:txBody>
          <a:bodyPr>
            <a:noAutofit/>
          </a:bodyPr>
          <a:lstStyle/>
          <a:p>
            <a:r>
              <a:rPr lang="en-US" sz="1800" dirty="0">
                <a:effectLst/>
                <a:ea typeface="Times New Roman" panose="02020603050405020304" pitchFamily="18" charset="0"/>
              </a:rPr>
              <a:t>ACEP </a:t>
            </a:r>
            <a:r>
              <a:rPr lang="en-US" sz="1800" dirty="0">
                <a:ea typeface="Times New Roman" panose="02020603050405020304" pitchFamily="18" charset="0"/>
              </a:rPr>
              <a:t>is </a:t>
            </a:r>
            <a:r>
              <a:rPr lang="en-US" sz="1800" dirty="0">
                <a:effectLst/>
                <a:ea typeface="Times New Roman" panose="02020603050405020304" pitchFamily="18" charset="0"/>
              </a:rPr>
              <a:t>divided into two subprograms: the Wetland Reserve Easement (WRE) and the Agricultural Land Easement (ALE).</a:t>
            </a:r>
            <a:r>
              <a:rPr lang="en-US" sz="1800" dirty="0">
                <a:effectLst/>
              </a:rPr>
              <a:t> </a:t>
            </a:r>
          </a:p>
          <a:p>
            <a:r>
              <a:rPr lang="en-US" sz="1800" dirty="0">
                <a:effectLst/>
                <a:ea typeface="Times New Roman" panose="02020603050405020304" pitchFamily="18" charset="0"/>
              </a:rPr>
              <a:t>WRE and ALE are permanent or long-term easements landowners voluntarily enroll in in exchange for a payment.</a:t>
            </a:r>
          </a:p>
          <a:p>
            <a:r>
              <a:rPr lang="en-US" sz="1800" dirty="0">
                <a:effectLst/>
                <a:ea typeface="Times New Roman" panose="02020603050405020304" pitchFamily="18" charset="0"/>
              </a:rPr>
              <a:t>WRE provides:</a:t>
            </a:r>
          </a:p>
          <a:p>
            <a:pPr lvl="1"/>
            <a:r>
              <a:rPr lang="en-US" sz="1800" dirty="0"/>
              <a:t>Financial support </a:t>
            </a:r>
          </a:p>
          <a:p>
            <a:pPr lvl="1"/>
            <a:r>
              <a:rPr lang="en-US" sz="1800" dirty="0"/>
              <a:t>Environmental stewardship</a:t>
            </a:r>
          </a:p>
          <a:p>
            <a:pPr lvl="1"/>
            <a:r>
              <a:rPr lang="en-US" sz="1800" dirty="0"/>
              <a:t>Improvement on lands for the next generation</a:t>
            </a:r>
          </a:p>
          <a:p>
            <a:pPr lvl="1"/>
            <a:r>
              <a:rPr lang="en-US" sz="1800" dirty="0"/>
              <a:t>Climate benefits</a:t>
            </a:r>
          </a:p>
          <a:p>
            <a:r>
              <a:rPr lang="en-US" sz="1800" dirty="0"/>
              <a:t>DU implements over 750k acres of WRE heavily in the Lower Mississippi </a:t>
            </a:r>
          </a:p>
        </p:txBody>
      </p:sp>
    </p:spTree>
    <p:extLst>
      <p:ext uri="{BB962C8B-B14F-4D97-AF65-F5344CB8AC3E}">
        <p14:creationId xmlns:p14="http://schemas.microsoft.com/office/powerpoint/2010/main" val="141820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2415B-DFB0-9A52-4F62-A641B97401DD}"/>
              </a:ext>
            </a:extLst>
          </p:cNvPr>
          <p:cNvSpPr>
            <a:spLocks noGrp="1"/>
          </p:cNvSpPr>
          <p:nvPr>
            <p:ph type="title"/>
          </p:nvPr>
        </p:nvSpPr>
        <p:spPr>
          <a:xfrm>
            <a:off x="630936" y="640080"/>
            <a:ext cx="4818888" cy="1481328"/>
          </a:xfrm>
        </p:spPr>
        <p:txBody>
          <a:bodyPr anchor="b">
            <a:normAutofit/>
          </a:bodyPr>
          <a:lstStyle/>
          <a:p>
            <a:r>
              <a:rPr lang="en-US" sz="5400"/>
              <a:t>Heirs Property</a:t>
            </a:r>
          </a:p>
        </p:txBody>
      </p:sp>
      <p:sp>
        <p:nvSpPr>
          <p:cNvPr id="3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3631A6-BA65-0D6E-ED42-3292F2943E8D}"/>
              </a:ext>
            </a:extLst>
          </p:cNvPr>
          <p:cNvSpPr>
            <a:spLocks noGrp="1"/>
          </p:cNvSpPr>
          <p:nvPr>
            <p:ph idx="1"/>
          </p:nvPr>
        </p:nvSpPr>
        <p:spPr>
          <a:xfrm>
            <a:off x="630936" y="3050371"/>
            <a:ext cx="4818888" cy="2832948"/>
          </a:xfrm>
        </p:spPr>
        <p:txBody>
          <a:bodyPr anchor="t">
            <a:normAutofit/>
          </a:bodyPr>
          <a:lstStyle/>
          <a:p>
            <a:r>
              <a:rPr lang="en-US" sz="1800" dirty="0">
                <a:ea typeface="Times New Roman" panose="02020603050405020304" pitchFamily="18" charset="0"/>
              </a:rPr>
              <a:t>Need a clear title to access conservation programs</a:t>
            </a:r>
          </a:p>
          <a:p>
            <a:r>
              <a:rPr lang="en-US" sz="1800" dirty="0">
                <a:ea typeface="Times New Roman" panose="02020603050405020304" pitchFamily="18" charset="0"/>
              </a:rPr>
              <a:t>Heirs Property Relending Program</a:t>
            </a:r>
          </a:p>
          <a:p>
            <a:r>
              <a:rPr lang="en-US" sz="1800" dirty="0">
                <a:ea typeface="Times New Roman" panose="02020603050405020304" pitchFamily="18" charset="0"/>
              </a:rPr>
              <a:t>Heirs Education and Investment to Resolve Succession of Property Act (H.R. 8198)</a:t>
            </a:r>
          </a:p>
          <a:p>
            <a:pPr lvl="1"/>
            <a:r>
              <a:rPr lang="en-US" sz="1900" dirty="0">
                <a:ea typeface="Times New Roman" panose="02020603050405020304" pitchFamily="18" charset="0"/>
              </a:rPr>
              <a:t>New provision in the House Farm Bill</a:t>
            </a:r>
          </a:p>
          <a:p>
            <a:pPr lvl="1"/>
            <a:r>
              <a:rPr lang="en-US" sz="1900" dirty="0">
                <a:ea typeface="Times New Roman" panose="02020603050405020304" pitchFamily="18" charset="0"/>
              </a:rPr>
              <a:t>Championed by Reps. Bishop (GA) and Davis (NC)</a:t>
            </a:r>
          </a:p>
          <a:p>
            <a:pPr lvl="1"/>
            <a:endParaRPr lang="en-US" sz="2200"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C366E982-F12C-EB30-7561-EAB01FD2B705}"/>
              </a:ext>
            </a:extLst>
          </p:cNvPr>
          <p:cNvPicPr>
            <a:picLocks noChangeAspect="1"/>
          </p:cNvPicPr>
          <p:nvPr/>
        </p:nvPicPr>
        <p:blipFill>
          <a:blip r:embed="rId3"/>
          <a:stretch>
            <a:fillRect/>
          </a:stretch>
        </p:blipFill>
        <p:spPr>
          <a:xfrm>
            <a:off x="7420206" y="490644"/>
            <a:ext cx="4128516" cy="3261527"/>
          </a:xfrm>
          <a:prstGeom prst="rect">
            <a:avLst/>
          </a:prstGeom>
        </p:spPr>
      </p:pic>
      <p:pic>
        <p:nvPicPr>
          <p:cNvPr id="6" name="Picture 5">
            <a:extLst>
              <a:ext uri="{FF2B5EF4-FFF2-40B4-BE49-F238E27FC236}">
                <a16:creationId xmlns:a16="http://schemas.microsoft.com/office/drawing/2014/main" id="{1A30D376-AC1F-6FF8-C1BB-9C0DE2407D9A}"/>
              </a:ext>
            </a:extLst>
          </p:cNvPr>
          <p:cNvPicPr>
            <a:picLocks noChangeAspect="1"/>
          </p:cNvPicPr>
          <p:nvPr/>
        </p:nvPicPr>
        <p:blipFill>
          <a:blip r:embed="rId4"/>
          <a:stretch>
            <a:fillRect/>
          </a:stretch>
        </p:blipFill>
        <p:spPr>
          <a:xfrm>
            <a:off x="6183045" y="3118582"/>
            <a:ext cx="4164778" cy="3519633"/>
          </a:xfrm>
          <a:prstGeom prst="rect">
            <a:avLst/>
          </a:prstGeom>
        </p:spPr>
      </p:pic>
    </p:spTree>
    <p:extLst>
      <p:ext uri="{BB962C8B-B14F-4D97-AF65-F5344CB8AC3E}">
        <p14:creationId xmlns:p14="http://schemas.microsoft.com/office/powerpoint/2010/main" val="31343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106CF-4006-25C1-9C33-078916DAD965}"/>
              </a:ext>
            </a:extLst>
          </p:cNvPr>
          <p:cNvSpPr>
            <a:spLocks noGrp="1"/>
          </p:cNvSpPr>
          <p:nvPr>
            <p:ph type="title"/>
          </p:nvPr>
        </p:nvSpPr>
        <p:spPr>
          <a:xfrm>
            <a:off x="162741" y="61371"/>
            <a:ext cx="12063845" cy="1434415"/>
          </a:xfrm>
        </p:spPr>
        <p:txBody>
          <a:bodyPr anchor="b">
            <a:normAutofit/>
          </a:bodyPr>
          <a:lstStyle/>
          <a:p>
            <a:r>
              <a:rPr lang="en-US" sz="4600" dirty="0"/>
              <a:t>Regional Conservation Partnership Program (RCPP)</a:t>
            </a: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8988CA-73E3-52A8-0010-4017DF8CF23D}"/>
              </a:ext>
            </a:extLst>
          </p:cNvPr>
          <p:cNvSpPr>
            <a:spLocks noGrp="1"/>
          </p:cNvSpPr>
          <p:nvPr>
            <p:ph idx="1"/>
          </p:nvPr>
        </p:nvSpPr>
        <p:spPr>
          <a:xfrm>
            <a:off x="6832227" y="2432463"/>
            <a:ext cx="4822791" cy="4119172"/>
          </a:xfrm>
        </p:spPr>
        <p:txBody>
          <a:bodyPr anchor="t">
            <a:normAutofit/>
          </a:bodyPr>
          <a:lstStyle/>
          <a:p>
            <a:r>
              <a:rPr lang="en-US" sz="2200" dirty="0"/>
              <a:t>RCPP uses partnership agreements.</a:t>
            </a:r>
          </a:p>
          <a:p>
            <a:r>
              <a:rPr lang="en-US" sz="2200" dirty="0"/>
              <a:t>It encourages non-federal partners to join in efforts with producers to increase the restoration and sustainable use of soil, water, wildlife and related natural resources on regional or watershed scales.</a:t>
            </a:r>
          </a:p>
          <a:p>
            <a:r>
              <a:rPr lang="en-US" sz="2200" dirty="0"/>
              <a:t>The Rice Stewardship Partnership has generated over $110 million for rice producers.</a:t>
            </a:r>
          </a:p>
        </p:txBody>
      </p:sp>
      <p:pic>
        <p:nvPicPr>
          <p:cNvPr id="9" name="Picture 8">
            <a:extLst>
              <a:ext uri="{FF2B5EF4-FFF2-40B4-BE49-F238E27FC236}">
                <a16:creationId xmlns:a16="http://schemas.microsoft.com/office/drawing/2014/main" id="{E0581F5A-982B-4EA1-430E-A0D50A7507AD}"/>
              </a:ext>
            </a:extLst>
          </p:cNvPr>
          <p:cNvPicPr>
            <a:picLocks noChangeAspect="1"/>
          </p:cNvPicPr>
          <p:nvPr/>
        </p:nvPicPr>
        <p:blipFill>
          <a:blip r:embed="rId3"/>
          <a:stretch>
            <a:fillRect/>
          </a:stretch>
        </p:blipFill>
        <p:spPr>
          <a:xfrm>
            <a:off x="281548" y="2180518"/>
            <a:ext cx="6269131" cy="3788703"/>
          </a:xfrm>
          <a:prstGeom prst="rect">
            <a:avLst/>
          </a:prstGeom>
        </p:spPr>
      </p:pic>
    </p:spTree>
    <p:extLst>
      <p:ext uri="{BB962C8B-B14F-4D97-AF65-F5344CB8AC3E}">
        <p14:creationId xmlns:p14="http://schemas.microsoft.com/office/powerpoint/2010/main" val="45362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D7828-CD7F-E1A4-0284-685490440919}"/>
              </a:ext>
            </a:extLst>
          </p:cNvPr>
          <p:cNvSpPr>
            <a:spLocks noGrp="1"/>
          </p:cNvSpPr>
          <p:nvPr>
            <p:ph type="title"/>
          </p:nvPr>
        </p:nvSpPr>
        <p:spPr>
          <a:xfrm>
            <a:off x="640080" y="325369"/>
            <a:ext cx="4368602" cy="1956841"/>
          </a:xfrm>
        </p:spPr>
        <p:txBody>
          <a:bodyPr anchor="b">
            <a:normAutofit/>
          </a:bodyPr>
          <a:lstStyle/>
          <a:p>
            <a:r>
              <a:rPr lang="en-US" sz="4200"/>
              <a:t>The Conservation Reserve Program (CRP)</a:t>
            </a:r>
          </a:p>
        </p:txBody>
      </p:sp>
      <p:sp>
        <p:nvSpPr>
          <p:cNvPr id="5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7A04EC-2475-DB79-A811-DD0008CE1430}"/>
              </a:ext>
            </a:extLst>
          </p:cNvPr>
          <p:cNvSpPr>
            <a:spLocks noGrp="1"/>
          </p:cNvSpPr>
          <p:nvPr>
            <p:ph idx="1"/>
          </p:nvPr>
        </p:nvSpPr>
        <p:spPr>
          <a:xfrm>
            <a:off x="640080" y="2872899"/>
            <a:ext cx="4243589" cy="3320668"/>
          </a:xfrm>
        </p:spPr>
        <p:txBody>
          <a:bodyPr>
            <a:normAutofit/>
          </a:bodyPr>
          <a:lstStyle/>
          <a:p>
            <a:r>
              <a:rPr lang="en-US" sz="1800" dirty="0">
                <a:ea typeface="Times New Roman" panose="02020603050405020304" pitchFamily="18" charset="0"/>
              </a:rPr>
              <a:t>Is a </a:t>
            </a:r>
            <a:r>
              <a:rPr lang="en-US" sz="1800" dirty="0">
                <a:effectLst/>
                <a:ea typeface="Times New Roman" panose="02020603050405020304" pitchFamily="18" charset="0"/>
              </a:rPr>
              <a:t>Farm Service Agency (FSA) program.</a:t>
            </a:r>
          </a:p>
          <a:p>
            <a:r>
              <a:rPr lang="en-US" sz="1800" dirty="0">
                <a:effectLst/>
                <a:ea typeface="Times New Roman" panose="02020603050405020304" pitchFamily="18" charset="0"/>
              </a:rPr>
              <a:t>It incentivizes farmers and ranchers to remove environmentally sensitive land from production.</a:t>
            </a:r>
          </a:p>
          <a:p>
            <a:r>
              <a:rPr lang="en-US" sz="1800" dirty="0">
                <a:effectLst/>
              </a:rPr>
              <a:t>Utilized heavily in the Prairie Pothole Region</a:t>
            </a:r>
          </a:p>
          <a:p>
            <a:pPr lvl="1"/>
            <a:r>
              <a:rPr lang="en-US" sz="1800" dirty="0"/>
              <a:t>Historically enhances waterfowl habitat for breeding pairs in PPR</a:t>
            </a:r>
          </a:p>
          <a:p>
            <a:pPr lvl="1"/>
            <a:r>
              <a:rPr lang="en-US" sz="1800" dirty="0"/>
              <a:t>I</a:t>
            </a:r>
            <a:r>
              <a:rPr lang="en-US" sz="1800" dirty="0">
                <a:effectLst/>
              </a:rPr>
              <a:t>mplements wetland restoration projects, including riparian areas and enhances perennial cover</a:t>
            </a:r>
          </a:p>
          <a:p>
            <a:pPr marL="0" indent="0">
              <a:buNone/>
            </a:pPr>
            <a:endParaRPr lang="en-US" sz="1700" dirty="0"/>
          </a:p>
        </p:txBody>
      </p:sp>
      <p:pic>
        <p:nvPicPr>
          <p:cNvPr id="4" name="Picture 3" descr="A picture containing outdoor, sky, tree, cloud&#10;&#10;Description automatically generated">
            <a:extLst>
              <a:ext uri="{FF2B5EF4-FFF2-40B4-BE49-F238E27FC236}">
                <a16:creationId xmlns:a16="http://schemas.microsoft.com/office/drawing/2014/main" id="{D2144851-014B-3EE8-B058-D4FE6E8784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86" r="123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0758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2415B-DFB0-9A52-4F62-A641B97401DD}"/>
              </a:ext>
            </a:extLst>
          </p:cNvPr>
          <p:cNvSpPr>
            <a:spLocks noGrp="1"/>
          </p:cNvSpPr>
          <p:nvPr>
            <p:ph type="title"/>
          </p:nvPr>
        </p:nvSpPr>
        <p:spPr>
          <a:xfrm>
            <a:off x="4654296" y="329184"/>
            <a:ext cx="6894576" cy="1783080"/>
          </a:xfrm>
        </p:spPr>
        <p:txBody>
          <a:bodyPr anchor="b">
            <a:normAutofit/>
          </a:bodyPr>
          <a:lstStyle/>
          <a:p>
            <a:r>
              <a:rPr lang="en-US" sz="5400"/>
              <a:t>Working Lands Programs (EQIP/CSP)</a:t>
            </a:r>
          </a:p>
        </p:txBody>
      </p:sp>
      <p:pic>
        <p:nvPicPr>
          <p:cNvPr id="4" name="Picture 3" descr="A field with trees in the background&#10;&#10;Description automatically generated with low confidence">
            <a:extLst>
              <a:ext uri="{FF2B5EF4-FFF2-40B4-BE49-F238E27FC236}">
                <a16:creationId xmlns:a16="http://schemas.microsoft.com/office/drawing/2014/main" id="{948922AA-C608-A0CC-6EE6-B683EB8ECAC7}"/>
              </a:ext>
            </a:extLst>
          </p:cNvPr>
          <p:cNvPicPr>
            <a:picLocks noChangeAspect="1"/>
          </p:cNvPicPr>
          <p:nvPr/>
        </p:nvPicPr>
        <p:blipFill>
          <a:blip r:embed="rId2" cstate="print">
            <a:extLst>
              <a:ext uri="{28A0092B-C50C-407E-A947-70E740481C1C}">
                <a14:useLocalDpi xmlns:a14="http://schemas.microsoft.com/office/drawing/2010/main" val="0"/>
              </a:ext>
            </a:extLst>
          </a:blip>
          <a:srcRect l="22690" r="5035" b="-1"/>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23"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ss, outdoor, cloud, tree&#10;&#10;Description automatically generated">
            <a:extLst>
              <a:ext uri="{FF2B5EF4-FFF2-40B4-BE49-F238E27FC236}">
                <a16:creationId xmlns:a16="http://schemas.microsoft.com/office/drawing/2014/main" id="{03FB8E73-D253-AA74-6199-84354878D3F1}"/>
              </a:ext>
            </a:extLst>
          </p:cNvPr>
          <p:cNvPicPr>
            <a:picLocks noChangeAspect="1"/>
          </p:cNvPicPr>
          <p:nvPr/>
        </p:nvPicPr>
        <p:blipFill>
          <a:blip r:embed="rId3" cstate="print">
            <a:extLst>
              <a:ext uri="{28A0092B-C50C-407E-A947-70E740481C1C}">
                <a14:useLocalDpi xmlns:a14="http://schemas.microsoft.com/office/drawing/2010/main" val="0"/>
              </a:ext>
            </a:extLst>
          </a:blip>
          <a:srcRect t="2794" r="3" b="11938"/>
          <a:stretch/>
        </p:blipFill>
        <p:spPr>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3" name="Content Placeholder 2">
            <a:extLst>
              <a:ext uri="{FF2B5EF4-FFF2-40B4-BE49-F238E27FC236}">
                <a16:creationId xmlns:a16="http://schemas.microsoft.com/office/drawing/2014/main" id="{323631A6-BA65-0D6E-ED42-3292F2943E8D}"/>
              </a:ext>
            </a:extLst>
          </p:cNvPr>
          <p:cNvSpPr>
            <a:spLocks noGrp="1"/>
          </p:cNvSpPr>
          <p:nvPr>
            <p:ph idx="1"/>
          </p:nvPr>
        </p:nvSpPr>
        <p:spPr>
          <a:xfrm>
            <a:off x="4654296" y="3091025"/>
            <a:ext cx="6894576" cy="2345852"/>
          </a:xfrm>
        </p:spPr>
        <p:txBody>
          <a:bodyPr>
            <a:normAutofit/>
          </a:bodyPr>
          <a:lstStyle/>
          <a:p>
            <a:r>
              <a:rPr lang="en-US" sz="1800" dirty="0">
                <a:effectLst/>
                <a:ea typeface="Times New Roman" panose="02020603050405020304" pitchFamily="18" charset="0"/>
              </a:rPr>
              <a:t>These programs allow private land to remain in production while implementing conservation practices.</a:t>
            </a:r>
          </a:p>
          <a:p>
            <a:pPr lvl="1"/>
            <a:r>
              <a:rPr lang="en-US" sz="1800" dirty="0">
                <a:ea typeface="Times New Roman" panose="02020603050405020304" pitchFamily="18" charset="0"/>
              </a:rPr>
              <a:t>Examples include land leveling, water infrastructure, etc.</a:t>
            </a:r>
          </a:p>
          <a:p>
            <a:r>
              <a:rPr lang="en-US" sz="1800" dirty="0">
                <a:ea typeface="Times New Roman" panose="02020603050405020304" pitchFamily="18" charset="0"/>
              </a:rPr>
              <a:t>Includes a wildlife set-aside of 10%</a:t>
            </a:r>
          </a:p>
          <a:p>
            <a:r>
              <a:rPr lang="en-US" sz="1800" dirty="0">
                <a:ea typeface="Times New Roman" panose="02020603050405020304" pitchFamily="18" charset="0"/>
              </a:rPr>
              <a:t>Migratory Bird Resurgence Initiative</a:t>
            </a:r>
          </a:p>
          <a:p>
            <a:pPr lvl="1"/>
            <a:r>
              <a:rPr lang="en-US" sz="1800" dirty="0">
                <a:ea typeface="Times New Roman" panose="02020603050405020304" pitchFamily="18" charset="0"/>
              </a:rPr>
              <a:t>Incentives rice producers to flood their fields during winter months</a:t>
            </a:r>
          </a:p>
        </p:txBody>
      </p:sp>
    </p:spTree>
    <p:extLst>
      <p:ext uri="{BB962C8B-B14F-4D97-AF65-F5344CB8AC3E}">
        <p14:creationId xmlns:p14="http://schemas.microsoft.com/office/powerpoint/2010/main" val="191969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2415B-DFB0-9A52-4F62-A641B97401DD}"/>
              </a:ext>
            </a:extLst>
          </p:cNvPr>
          <p:cNvSpPr>
            <a:spLocks noGrp="1"/>
          </p:cNvSpPr>
          <p:nvPr>
            <p:ph type="title"/>
          </p:nvPr>
        </p:nvSpPr>
        <p:spPr>
          <a:xfrm>
            <a:off x="466537" y="839129"/>
            <a:ext cx="3975569" cy="1568863"/>
          </a:xfrm>
        </p:spPr>
        <p:txBody>
          <a:bodyPr>
            <a:normAutofit/>
          </a:bodyPr>
          <a:lstStyle/>
          <a:p>
            <a:pPr algn="ctr"/>
            <a:r>
              <a:rPr lang="en-US" sz="5000" dirty="0"/>
              <a:t>Conservation Compliance</a:t>
            </a:r>
          </a:p>
        </p:txBody>
      </p:sp>
      <p:sp>
        <p:nvSpPr>
          <p:cNvPr id="3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3631A6-BA65-0D6E-ED42-3292F2943E8D}"/>
              </a:ext>
            </a:extLst>
          </p:cNvPr>
          <p:cNvSpPr>
            <a:spLocks noGrp="1"/>
          </p:cNvSpPr>
          <p:nvPr>
            <p:ph idx="1"/>
          </p:nvPr>
        </p:nvSpPr>
        <p:spPr>
          <a:xfrm>
            <a:off x="5126418" y="618945"/>
            <a:ext cx="6224335" cy="5620109"/>
          </a:xfrm>
        </p:spPr>
        <p:txBody>
          <a:bodyPr anchor="ctr">
            <a:normAutofit/>
          </a:bodyPr>
          <a:lstStyle/>
          <a:p>
            <a:r>
              <a:rPr lang="en-US" sz="1800" dirty="0">
                <a:ea typeface="Times New Roman" panose="02020603050405020304" pitchFamily="18" charset="0"/>
              </a:rPr>
              <a:t>The policy is covered under the crop insurance title</a:t>
            </a:r>
          </a:p>
          <a:p>
            <a:r>
              <a:rPr lang="en-US" sz="1800" dirty="0">
                <a:effectLst/>
                <a:ea typeface="Times New Roman" panose="02020603050405020304" pitchFamily="18" charset="0"/>
              </a:rPr>
              <a:t>It protects wetlands from being drained</a:t>
            </a:r>
          </a:p>
          <a:p>
            <a:pPr lvl="1"/>
            <a:r>
              <a:rPr lang="en-US" sz="1800" dirty="0">
                <a:ea typeface="Times New Roman" panose="02020603050405020304" pitchFamily="18" charset="0"/>
              </a:rPr>
              <a:t>2014 Farm Bill reconnected a producer’s eligibility for farm programs to compliance</a:t>
            </a:r>
            <a:endParaRPr lang="en-US" sz="1800" dirty="0">
              <a:effectLst/>
              <a:ea typeface="Times New Roman" panose="02020603050405020304" pitchFamily="18" charset="0"/>
            </a:endParaRPr>
          </a:p>
          <a:p>
            <a:r>
              <a:rPr lang="en-US" sz="1800" dirty="0">
                <a:ea typeface="Times New Roman" panose="02020603050405020304" pitchFamily="18" charset="0"/>
              </a:rPr>
              <a:t>Implemented primarily in the PPR, but has implications in the South</a:t>
            </a:r>
          </a:p>
          <a:p>
            <a:r>
              <a:rPr lang="en-US" sz="1800" dirty="0">
                <a:ea typeface="Times New Roman" panose="02020603050405020304" pitchFamily="18" charset="0"/>
              </a:rPr>
              <a:t>Without the policy, 52% of the wetlands (1.371 prairie potholes) are at risk of permanent drainage</a:t>
            </a:r>
          </a:p>
          <a:p>
            <a:pPr lvl="1"/>
            <a:r>
              <a:rPr lang="en-US" sz="1800" dirty="0">
                <a:ea typeface="Times New Roman" panose="02020603050405020304" pitchFamily="18" charset="0"/>
              </a:rPr>
              <a:t>This would reduce duck population by 1.4 million breeding pairs (37% decline)</a:t>
            </a:r>
          </a:p>
          <a:p>
            <a:r>
              <a:rPr lang="en-US" sz="1800" dirty="0">
                <a:ea typeface="Times New Roman" panose="02020603050405020304" pitchFamily="18" charset="0"/>
              </a:rPr>
              <a:t>Impacts hunting opportunities and the outdoor recreation economy in the Lower Mississippi</a:t>
            </a:r>
          </a:p>
          <a:p>
            <a:pPr lvl="1"/>
            <a:r>
              <a:rPr lang="en-US" sz="1800" dirty="0">
                <a:ea typeface="Times New Roman" panose="02020603050405020304" pitchFamily="18" charset="0"/>
              </a:rPr>
              <a:t>Arkansas’ hunting season generates $236.7 million in retail sales related to waterfowl hunting</a:t>
            </a:r>
          </a:p>
          <a:p>
            <a:pPr lvl="1"/>
            <a:r>
              <a:rPr lang="en-US" sz="1800" dirty="0">
                <a:ea typeface="Times New Roman" panose="02020603050405020304" pitchFamily="18" charset="0"/>
              </a:rPr>
              <a:t>Generated $53 million in federal, state and local tax revenue</a:t>
            </a:r>
          </a:p>
          <a:p>
            <a:pPr lvl="1"/>
            <a:r>
              <a:rPr lang="en-US" sz="1800" dirty="0">
                <a:ea typeface="Times New Roman" panose="02020603050405020304" pitchFamily="18" charset="0"/>
              </a:rPr>
              <a:t>4,700 jobs in Arkansas are connected to waterfowl hunting</a:t>
            </a:r>
          </a:p>
          <a:p>
            <a:pPr lvl="1"/>
            <a:endParaRPr lang="en-US" sz="1500" dirty="0">
              <a:effectLst/>
              <a:ea typeface="Times New Roman" panose="02020603050405020304" pitchFamily="18" charset="0"/>
            </a:endParaRPr>
          </a:p>
        </p:txBody>
      </p:sp>
      <p:pic>
        <p:nvPicPr>
          <p:cNvPr id="1026" name="Picture 2" descr="Water sits in a macro at a a restored wetland area In Starke County, Indiana May 25, 2021. The area is enrolled in the NRCS' Wetland Reserve Easement Program. The easement includes 200.6 acres of former cropland that were restored to create wetland, prairie and forest habitat for wildlife. The restoration included the installation of 16 acres of macros, which are shallow pond-like areas with diverse topographies that hold water at various times of the year depending on the water table’s height. &#10;In winter">
            <a:extLst>
              <a:ext uri="{FF2B5EF4-FFF2-40B4-BE49-F238E27FC236}">
                <a16:creationId xmlns:a16="http://schemas.microsoft.com/office/drawing/2014/main" id="{E5921CFB-6A41-9275-5EB1-0490E0570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81" y="2806753"/>
            <a:ext cx="4302083" cy="286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5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12129</TotalTime>
  <Words>809</Words>
  <Application>Microsoft Office PowerPoint</Application>
  <PresentationFormat>Widescreen</PresentationFormat>
  <Paragraphs>84</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Calisto MT</vt:lpstr>
      <vt:lpstr>Times New Roman</vt:lpstr>
      <vt:lpstr>Office Theme</vt:lpstr>
      <vt:lpstr>Farm Bill and Conservation</vt:lpstr>
      <vt:lpstr>Legislation More Than 90 Years In The Making </vt:lpstr>
      <vt:lpstr>The Importance of Title II</vt:lpstr>
      <vt:lpstr>The Agricultural Conservation Easement Program (ACEP)</vt:lpstr>
      <vt:lpstr>Heirs Property</vt:lpstr>
      <vt:lpstr>Regional Conservation Partnership Program (RCPP)</vt:lpstr>
      <vt:lpstr>The Conservation Reserve Program (CRP)</vt:lpstr>
      <vt:lpstr>Working Lands Programs (EQIP/CSP)</vt:lpstr>
      <vt:lpstr>Conservation Compliance</vt:lpstr>
      <vt:lpstr>Farm Bill Status</vt:lpstr>
      <vt:lpstr>Advocacy</vt:lpstr>
      <vt:lpstr>Questions  Jpeebles@ducks.org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Bill 101 and Title II</dc:title>
  <dc:creator>Matthew Wolfe</dc:creator>
  <cp:lastModifiedBy>Julia Peebles</cp:lastModifiedBy>
  <cp:revision>7</cp:revision>
  <dcterms:created xsi:type="dcterms:W3CDTF">2023-06-04T21:01:26Z</dcterms:created>
  <dcterms:modified xsi:type="dcterms:W3CDTF">2024-08-29T19:18:10Z</dcterms:modified>
</cp:coreProperties>
</file>