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334" r:id="rId5"/>
    <p:sldId id="350" r:id="rId6"/>
    <p:sldId id="316" r:id="rId7"/>
    <p:sldId id="342" r:id="rId8"/>
    <p:sldId id="324" r:id="rId9"/>
    <p:sldId id="351" r:id="rId10"/>
    <p:sldId id="328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67" autoAdjust="0"/>
  </p:normalViewPr>
  <p:slideViewPr>
    <p:cSldViewPr snapToGrid="0">
      <p:cViewPr>
        <p:scale>
          <a:sx n="75" d="100"/>
          <a:sy n="75" d="100"/>
        </p:scale>
        <p:origin x="1170" y="93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B65A9-123D-4156-993C-B30458E31E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019CC-FB75-4B01-ADFC-DA228B029C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Nationally, our community accelerator and our food equity impact fund, trains and resources hundreds of organizations doing meaningful food work.</a:t>
          </a:r>
        </a:p>
      </dgm:t>
    </dgm:pt>
    <dgm:pt modelId="{BD0318ED-4C42-46A1-8488-E8283D4FEA01}" type="parTrans" cxnId="{C079E9C2-FECC-4DC5-9A47-EF4314F3EA26}">
      <dgm:prSet/>
      <dgm:spPr/>
      <dgm:t>
        <a:bodyPr/>
        <a:lstStyle/>
        <a:p>
          <a:endParaRPr lang="en-US"/>
        </a:p>
      </dgm:t>
    </dgm:pt>
    <dgm:pt modelId="{303D4140-E1D8-4046-AD85-58303FD63F91}" type="sibTrans" cxnId="{C079E9C2-FECC-4DC5-9A47-EF4314F3EA26}">
      <dgm:prSet/>
      <dgm:spPr/>
      <dgm:t>
        <a:bodyPr/>
        <a:lstStyle/>
        <a:p>
          <a:endParaRPr lang="en-US"/>
        </a:p>
      </dgm:t>
    </dgm:pt>
    <dgm:pt modelId="{BFF5FBB2-F0A5-484E-BC34-649EF2568D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We connect with national groups and coalitions, to figure out spaces, campaigns and ideas that grow the room from a mobilization and advocacy lens. </a:t>
          </a:r>
        </a:p>
      </dgm:t>
    </dgm:pt>
    <dgm:pt modelId="{BC4B1578-C04A-46D5-9819-F31095163D35}" type="parTrans" cxnId="{EF5D64AB-02A5-4AA1-AB1D-7501A5C56492}">
      <dgm:prSet/>
      <dgm:spPr/>
      <dgm:t>
        <a:bodyPr/>
        <a:lstStyle/>
        <a:p>
          <a:endParaRPr lang="en-US"/>
        </a:p>
      </dgm:t>
    </dgm:pt>
    <dgm:pt modelId="{4B04B081-C817-4847-9ED2-E1FF66434D08}" type="sibTrans" cxnId="{EF5D64AB-02A5-4AA1-AB1D-7501A5C56492}">
      <dgm:prSet/>
      <dgm:spPr/>
      <dgm:t>
        <a:bodyPr/>
        <a:lstStyle/>
        <a:p>
          <a:endParaRPr lang="en-US"/>
        </a:p>
      </dgm:t>
    </dgm:pt>
    <dgm:pt modelId="{D854AAAA-CD7F-41A8-8FF6-5AC59E956E92}" type="pres">
      <dgm:prSet presAssocID="{0E4B65A9-123D-4156-993C-B30458E31EE3}" presName="outerComposite" presStyleCnt="0">
        <dgm:presLayoutVars>
          <dgm:chMax val="5"/>
          <dgm:dir/>
          <dgm:resizeHandles val="exact"/>
        </dgm:presLayoutVars>
      </dgm:prSet>
      <dgm:spPr/>
    </dgm:pt>
    <dgm:pt modelId="{92AFA65D-2FA7-4ADE-AB17-8982321CF3DE}" type="pres">
      <dgm:prSet presAssocID="{0E4B65A9-123D-4156-993C-B30458E31EE3}" presName="dummyMaxCanvas" presStyleCnt="0">
        <dgm:presLayoutVars/>
      </dgm:prSet>
      <dgm:spPr/>
    </dgm:pt>
    <dgm:pt modelId="{F7A4A6C7-E458-4148-BCA7-822F0071FA05}" type="pres">
      <dgm:prSet presAssocID="{0E4B65A9-123D-4156-993C-B30458E31EE3}" presName="TwoNodes_1" presStyleLbl="node1" presStyleIdx="0" presStyleCnt="2">
        <dgm:presLayoutVars>
          <dgm:bulletEnabled val="1"/>
        </dgm:presLayoutVars>
      </dgm:prSet>
      <dgm:spPr/>
    </dgm:pt>
    <dgm:pt modelId="{BD95A3CE-E2C1-4A9C-BFBA-5F3EF8670562}" type="pres">
      <dgm:prSet presAssocID="{0E4B65A9-123D-4156-993C-B30458E31EE3}" presName="TwoNodes_2" presStyleLbl="node1" presStyleIdx="1" presStyleCnt="2">
        <dgm:presLayoutVars>
          <dgm:bulletEnabled val="1"/>
        </dgm:presLayoutVars>
      </dgm:prSet>
      <dgm:spPr/>
    </dgm:pt>
    <dgm:pt modelId="{98F00449-C9D9-4534-9F99-4463D1CBD3E0}" type="pres">
      <dgm:prSet presAssocID="{0E4B65A9-123D-4156-993C-B30458E31EE3}" presName="TwoConn_1-2" presStyleLbl="fgAccFollowNode1" presStyleIdx="0" presStyleCnt="1">
        <dgm:presLayoutVars>
          <dgm:bulletEnabled val="1"/>
        </dgm:presLayoutVars>
      </dgm:prSet>
      <dgm:spPr/>
    </dgm:pt>
    <dgm:pt modelId="{EE943801-39FD-44FB-B94E-6CFCB0DE02D7}" type="pres">
      <dgm:prSet presAssocID="{0E4B65A9-123D-4156-993C-B30458E31EE3}" presName="TwoNodes_1_text" presStyleLbl="node1" presStyleIdx="1" presStyleCnt="2">
        <dgm:presLayoutVars>
          <dgm:bulletEnabled val="1"/>
        </dgm:presLayoutVars>
      </dgm:prSet>
      <dgm:spPr/>
    </dgm:pt>
    <dgm:pt modelId="{DABCC442-3B53-4183-9126-7FE7C9EF1EE2}" type="pres">
      <dgm:prSet presAssocID="{0E4B65A9-123D-4156-993C-B30458E31EE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74AEC1E-FF34-450B-9C26-ADDE5A62CD50}" type="presOf" srcId="{0E4B65A9-123D-4156-993C-B30458E31EE3}" destId="{D854AAAA-CD7F-41A8-8FF6-5AC59E956E92}" srcOrd="0" destOrd="0" presId="urn:microsoft.com/office/officeart/2005/8/layout/vProcess5"/>
    <dgm:cxn modelId="{205FC220-372A-4127-8DCF-65BF4C93C1F2}" type="presOf" srcId="{BFF5FBB2-F0A5-484E-BC34-649EF2568D39}" destId="{DABCC442-3B53-4183-9126-7FE7C9EF1EE2}" srcOrd="1" destOrd="0" presId="urn:microsoft.com/office/officeart/2005/8/layout/vProcess5"/>
    <dgm:cxn modelId="{DEB38230-0F0E-4CEB-8747-6052B90A7CC2}" type="presOf" srcId="{F7B019CC-FB75-4B01-ADFC-DA228B029CBF}" destId="{EE943801-39FD-44FB-B94E-6CFCB0DE02D7}" srcOrd="1" destOrd="0" presId="urn:microsoft.com/office/officeart/2005/8/layout/vProcess5"/>
    <dgm:cxn modelId="{9412A832-5689-4BEB-8C6A-12618FB3196E}" type="presOf" srcId="{F7B019CC-FB75-4B01-ADFC-DA228B029CBF}" destId="{F7A4A6C7-E458-4148-BCA7-822F0071FA05}" srcOrd="0" destOrd="0" presId="urn:microsoft.com/office/officeart/2005/8/layout/vProcess5"/>
    <dgm:cxn modelId="{D51E9B73-6A70-4F54-B8BF-28BBF92B4E04}" type="presOf" srcId="{303D4140-E1D8-4046-AD85-58303FD63F91}" destId="{98F00449-C9D9-4534-9F99-4463D1CBD3E0}" srcOrd="0" destOrd="0" presId="urn:microsoft.com/office/officeart/2005/8/layout/vProcess5"/>
    <dgm:cxn modelId="{7862137E-4F1E-4B7C-89EC-78EF8EA4BA9C}" type="presOf" srcId="{BFF5FBB2-F0A5-484E-BC34-649EF2568D39}" destId="{BD95A3CE-E2C1-4A9C-BFBA-5F3EF8670562}" srcOrd="0" destOrd="0" presId="urn:microsoft.com/office/officeart/2005/8/layout/vProcess5"/>
    <dgm:cxn modelId="{EF5D64AB-02A5-4AA1-AB1D-7501A5C56492}" srcId="{0E4B65A9-123D-4156-993C-B30458E31EE3}" destId="{BFF5FBB2-F0A5-484E-BC34-649EF2568D39}" srcOrd="1" destOrd="0" parTransId="{BC4B1578-C04A-46D5-9819-F31095163D35}" sibTransId="{4B04B081-C817-4847-9ED2-E1FF66434D08}"/>
    <dgm:cxn modelId="{C079E9C2-FECC-4DC5-9A47-EF4314F3EA26}" srcId="{0E4B65A9-123D-4156-993C-B30458E31EE3}" destId="{F7B019CC-FB75-4B01-ADFC-DA228B029CBF}" srcOrd="0" destOrd="0" parTransId="{BD0318ED-4C42-46A1-8488-E8283D4FEA01}" sibTransId="{303D4140-E1D8-4046-AD85-58303FD63F91}"/>
    <dgm:cxn modelId="{E57B87F5-2259-4453-8B48-5BDB646E0DCA}" type="presParOf" srcId="{D854AAAA-CD7F-41A8-8FF6-5AC59E956E92}" destId="{92AFA65D-2FA7-4ADE-AB17-8982321CF3DE}" srcOrd="0" destOrd="0" presId="urn:microsoft.com/office/officeart/2005/8/layout/vProcess5"/>
    <dgm:cxn modelId="{A8E0130F-1FF4-4DF7-82C7-BBD8255ABD71}" type="presParOf" srcId="{D854AAAA-CD7F-41A8-8FF6-5AC59E956E92}" destId="{F7A4A6C7-E458-4148-BCA7-822F0071FA05}" srcOrd="1" destOrd="0" presId="urn:microsoft.com/office/officeart/2005/8/layout/vProcess5"/>
    <dgm:cxn modelId="{DEC770EF-1CFE-43DC-BB20-8EC238D4A5E4}" type="presParOf" srcId="{D854AAAA-CD7F-41A8-8FF6-5AC59E956E92}" destId="{BD95A3CE-E2C1-4A9C-BFBA-5F3EF8670562}" srcOrd="2" destOrd="0" presId="urn:microsoft.com/office/officeart/2005/8/layout/vProcess5"/>
    <dgm:cxn modelId="{96680828-7951-4BB8-BD99-F2C2390E1C2C}" type="presParOf" srcId="{D854AAAA-CD7F-41A8-8FF6-5AC59E956E92}" destId="{98F00449-C9D9-4534-9F99-4463D1CBD3E0}" srcOrd="3" destOrd="0" presId="urn:microsoft.com/office/officeart/2005/8/layout/vProcess5"/>
    <dgm:cxn modelId="{6EF8354E-B127-4750-B532-B2595DB487D7}" type="presParOf" srcId="{D854AAAA-CD7F-41A8-8FF6-5AC59E956E92}" destId="{EE943801-39FD-44FB-B94E-6CFCB0DE02D7}" srcOrd="4" destOrd="0" presId="urn:microsoft.com/office/officeart/2005/8/layout/vProcess5"/>
    <dgm:cxn modelId="{4E8C137C-5BB8-48BE-8291-D2D7F6553182}" type="presParOf" srcId="{D854AAAA-CD7F-41A8-8FF6-5AC59E956E92}" destId="{DABCC442-3B53-4183-9126-7FE7C9EF1EE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4A6C7-E458-4148-BCA7-822F0071FA05}">
      <dsp:nvSpPr>
        <dsp:cNvPr id="0" name=""/>
        <dsp:cNvSpPr/>
      </dsp:nvSpPr>
      <dsp:spPr>
        <a:xfrm>
          <a:off x="0" y="0"/>
          <a:ext cx="8818029" cy="1443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Nationally, our community accelerator and our food equity impact fund, trains and resources hundreds of organizations doing meaningful food work.</a:t>
          </a:r>
        </a:p>
      </dsp:txBody>
      <dsp:txXfrm>
        <a:off x="42293" y="42293"/>
        <a:ext cx="7325553" cy="1359403"/>
      </dsp:txXfrm>
    </dsp:sp>
    <dsp:sp modelId="{BD95A3CE-E2C1-4A9C-BFBA-5F3EF8670562}">
      <dsp:nvSpPr>
        <dsp:cNvPr id="0" name=""/>
        <dsp:cNvSpPr/>
      </dsp:nvSpPr>
      <dsp:spPr>
        <a:xfrm>
          <a:off x="1556122" y="1764876"/>
          <a:ext cx="8818029" cy="1443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We connect with national groups and coalitions, to figure out spaces, campaigns and ideas that grow the room from a mobilization and advocacy lens. </a:t>
          </a:r>
        </a:p>
      </dsp:txBody>
      <dsp:txXfrm>
        <a:off x="1598415" y="1807169"/>
        <a:ext cx="6238727" cy="1359403"/>
      </dsp:txXfrm>
    </dsp:sp>
    <dsp:sp modelId="{98F00449-C9D9-4534-9F99-4463D1CBD3E0}">
      <dsp:nvSpPr>
        <dsp:cNvPr id="0" name=""/>
        <dsp:cNvSpPr/>
      </dsp:nvSpPr>
      <dsp:spPr>
        <a:xfrm>
          <a:off x="7879435" y="1135136"/>
          <a:ext cx="938593" cy="938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90618" y="1135136"/>
        <a:ext cx="516227" cy="706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408" y="187179"/>
            <a:ext cx="6204857" cy="3080335"/>
          </a:xfrm>
        </p:spPr>
        <p:txBody>
          <a:bodyPr/>
          <a:lstStyle/>
          <a:p>
            <a:r>
              <a:rPr lang="en-US" dirty="0"/>
              <a:t>ADVOCACY &amp; COMMUNITY engagement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03953-244F-5526-3851-F1E3C42F0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71" y="107443"/>
            <a:ext cx="1162566" cy="530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062F2-C8C0-261E-6A0D-026286095D2D}"/>
              </a:ext>
            </a:extLst>
          </p:cNvPr>
          <p:cNvSpPr txBox="1"/>
          <p:nvPr/>
        </p:nvSpPr>
        <p:spPr>
          <a:xfrm>
            <a:off x="7380514" y="4822128"/>
            <a:ext cx="5113175" cy="1895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Impact of Feeding America and Food Banks on Nutrition.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2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Presenter: Director of Community Engagement David Street 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92AF-290D-57F7-0ABE-7D436977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44" y="614202"/>
            <a:ext cx="5918072" cy="13161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ABOUT ME</a:t>
            </a:r>
          </a:p>
        </p:txBody>
      </p:sp>
      <p:pic>
        <p:nvPicPr>
          <p:cNvPr id="6" name="Picture Placeholder 5" descr="A person in a black shirt&#10;&#10;Description automatically generated">
            <a:extLst>
              <a:ext uri="{FF2B5EF4-FFF2-40B4-BE49-F238E27FC236}">
                <a16:creationId xmlns:a16="http://schemas.microsoft.com/office/drawing/2014/main" id="{29BF0AE4-186C-47FD-4FFF-891A11D9B5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1" b="21"/>
          <a:stretch>
            <a:fillRect/>
          </a:stretch>
        </p:blipFill>
        <p:spPr>
          <a:xfrm>
            <a:off x="1280160" y="2530058"/>
            <a:ext cx="3304540" cy="37079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E2B18-9E33-55C8-17A4-46CAC9A0F1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457200" indent="-457200" algn="l"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Nearly 10 years work in the food justice advocacy space.</a:t>
            </a:r>
          </a:p>
          <a:p>
            <a:pPr marL="457200" indent="-457200" algn="l"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Aspen Institute Food &amp; Society Fellow.</a:t>
            </a:r>
          </a:p>
          <a:p>
            <a:pPr marL="457200" indent="-457200" algn="l"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United WAY NCA “Thrive 365” grant recipient. </a:t>
            </a:r>
          </a:p>
          <a:p>
            <a:pPr marL="457200" indent="-457200" algn="l"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Native of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265316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543" y="614202"/>
            <a:ext cx="3447875" cy="837093"/>
          </a:xfrm>
        </p:spPr>
        <p:txBody>
          <a:bodyPr/>
          <a:lstStyle/>
          <a:p>
            <a:r>
              <a:rPr lang="en-US" dirty="0" err="1"/>
              <a:t>oVERVIEW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7108" y="1971414"/>
            <a:ext cx="7348755" cy="395960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Feeding America is the largest domestic hunger-relief organization in the U.S., comprising a network of 200+ food banks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Our Mission is t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 feed America’s hungry through a nationwide network of member food banks and engage the country in the fight to end hunger.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Current Reach: Serves 40 million people annually, providing over 4 billion meals each year.</a:t>
            </a:r>
            <a:endParaRPr lang="en-US" b="1" dirty="0"/>
          </a:p>
        </p:txBody>
      </p:sp>
      <p:pic>
        <p:nvPicPr>
          <p:cNvPr id="8" name="Picture Placeholder 7" descr="A group of people posing for a photo">
            <a:extLst>
              <a:ext uri="{FF2B5EF4-FFF2-40B4-BE49-F238E27FC236}">
                <a16:creationId xmlns:a16="http://schemas.microsoft.com/office/drawing/2014/main" id="{E186CA20-1B60-8F62-0D6D-4C4B6B8F68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488" r="12488"/>
          <a:stretch>
            <a:fillRect/>
          </a:stretch>
        </p:blipFill>
        <p:spPr>
          <a:xfrm>
            <a:off x="832104" y="2530059"/>
            <a:ext cx="2716439" cy="2819182"/>
          </a:xfrm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4C0E11-7DE4-D558-C3EF-9B3C7A9B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44" y="614202"/>
            <a:ext cx="5918072" cy="123325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Current STATISTICS ON FOOD INSECUIRTY.</a:t>
            </a:r>
          </a:p>
        </p:txBody>
      </p:sp>
      <p:pic>
        <p:nvPicPr>
          <p:cNvPr id="6" name="Picture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586838-0000-1BD2-5525-B05C15C142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000" r="11998" b="-2"/>
          <a:stretch/>
        </p:blipFill>
        <p:spPr>
          <a:xfrm>
            <a:off x="1280160" y="2530058"/>
            <a:ext cx="3707972" cy="3707971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44454" y="3161752"/>
            <a:ext cx="6358855" cy="3144965"/>
          </a:xfrm>
        </p:spPr>
        <p:txBody>
          <a:bodyPr>
            <a:normAutofit/>
          </a:bodyPr>
          <a:lstStyle/>
          <a:p>
            <a:pPr algn="ctr"/>
            <a:r>
              <a:rPr lang="en-US" sz="2200" b="1" i="0" dirty="0">
                <a:solidFill>
                  <a:schemeClr val="tx1"/>
                </a:solidFill>
                <a:effectLst/>
              </a:rPr>
              <a:t>1) Food Insecurity Rate: As of 2022, 10.5% of households in the U.S. are food insecure.</a:t>
            </a:r>
          </a:p>
          <a:p>
            <a:pPr algn="ctr"/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2) </a:t>
            </a:r>
            <a:r>
              <a:rPr lang="en-US" sz="2200" b="1" i="0" dirty="0">
                <a:solidFill>
                  <a:schemeClr val="tx1"/>
                </a:solidFill>
                <a:effectLst/>
              </a:rPr>
              <a:t>Children Affected: 1 in 6 children faces hunger, translating to 17 million children.</a:t>
            </a:r>
          </a:p>
          <a:p>
            <a:pPr algn="ctr"/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3) </a:t>
            </a:r>
            <a:r>
              <a:rPr lang="en-US" sz="2200" b="1" i="0" dirty="0">
                <a:solidFill>
                  <a:schemeClr val="tx1"/>
                </a:solidFill>
                <a:effectLst/>
              </a:rPr>
              <a:t>Impact of COVID-19: Food insecurity increased by 50% during the pandemic, highlighting the need for food assistance.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anchor="ctr">
            <a:normAutofit/>
          </a:bodyPr>
          <a:lstStyle/>
          <a:p>
            <a:r>
              <a:rPr lang="en-US" b="0" i="0">
                <a:effectLst/>
              </a:rPr>
              <a:t>Nutritional Quality of Food Distribution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B3B4A-6ED2-64D9-BEC7-1B6C669712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685800"/>
            <a:ext cx="5410200" cy="1860880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i="0" dirty="0">
                <a:effectLst/>
              </a:rPr>
              <a:t>           </a:t>
            </a:r>
          </a:p>
          <a:p>
            <a:pPr marL="0" indent="0">
              <a:buNone/>
            </a:pPr>
            <a:r>
              <a:rPr lang="en-US" sz="7200" b="1" i="0" dirty="0">
                <a:effectLst/>
              </a:rPr>
              <a:t>                      Focus on Nutrition</a:t>
            </a:r>
          </a:p>
          <a:p>
            <a:pPr marL="0" indent="0">
              <a:buNone/>
            </a:pPr>
            <a:r>
              <a:rPr lang="en-US" sz="7200" b="1" i="0" dirty="0">
                <a:effectLst/>
              </a:rPr>
              <a:t> Food banks are prioritizing the distribution of nutritious foods:</a:t>
            </a:r>
          </a:p>
          <a:p>
            <a:pPr marL="0" indent="0">
              <a:buNone/>
            </a:pPr>
            <a:br>
              <a:rPr lang="en-US" sz="7200" b="1" dirty="0"/>
            </a:br>
            <a:r>
              <a:rPr lang="en-US" sz="7200" b="1" i="0" dirty="0">
                <a:effectLst/>
              </a:rPr>
              <a:t>- 52% of food distributed is fresh produce.</a:t>
            </a:r>
            <a:br>
              <a:rPr lang="en-US" sz="7200" b="1" dirty="0"/>
            </a:br>
            <a:r>
              <a:rPr lang="en-US" sz="7200" b="1" i="0" dirty="0">
                <a:effectLst/>
              </a:rPr>
              <a:t>- 25% is dairy products.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F1654-306D-262A-D360-5E5C2E6B39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8086" y="2600588"/>
            <a:ext cx="4257068" cy="1311014"/>
          </a:xfrm>
        </p:spPr>
        <p:txBody>
          <a:bodyPr anchor="t">
            <a:noAutofit/>
          </a:bodyPr>
          <a:lstStyle/>
          <a:p>
            <a:r>
              <a:rPr lang="en-US" b="1" i="0" dirty="0">
                <a:effectLst/>
              </a:rPr>
              <a:t>- 20% is protein (meat, fish, eggs).</a:t>
            </a:r>
            <a:br>
              <a:rPr lang="en-US" b="1" dirty="0"/>
            </a:br>
            <a:r>
              <a:rPr lang="en-US" b="1" i="0" dirty="0">
                <a:effectLst/>
              </a:rPr>
              <a:t>- Programs: Initiatives like the "Food as Medicine" program aim to improve health outcomes by providing nutritious options.</a:t>
            </a:r>
            <a:endParaRPr lang="en-US" b="1" dirty="0"/>
          </a:p>
        </p:txBody>
      </p:sp>
      <p:pic>
        <p:nvPicPr>
          <p:cNvPr id="5" name="Picture 4" descr="A group of people posing for a photo">
            <a:extLst>
              <a:ext uri="{FF2B5EF4-FFF2-40B4-BE49-F238E27FC236}">
                <a16:creationId xmlns:a16="http://schemas.microsoft.com/office/drawing/2014/main" id="{393F4293-3D61-7F34-C7C6-6D9B7E811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615" r="3" b="26072"/>
          <a:stretch/>
        </p:blipFill>
        <p:spPr>
          <a:xfrm>
            <a:off x="1280160" y="3965510"/>
            <a:ext cx="4663440" cy="2311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9007-6E70-1856-00A4-86F3BD32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40080"/>
            <a:ext cx="4815836" cy="2103120"/>
          </a:xfrm>
        </p:spPr>
        <p:txBody>
          <a:bodyPr anchor="ctr">
            <a:normAutofit/>
          </a:bodyPr>
          <a:lstStyle/>
          <a:p>
            <a:r>
              <a:rPr lang="en-US" dirty="0"/>
              <a:t>   National work &amp; LOCAL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6CDEE-CFD6-CF38-25B7-46055BD2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7" y="640080"/>
            <a:ext cx="5122889" cy="21031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100"/>
              <a:t>Faith groups represent over 40% of our network’s overall distribution.</a:t>
            </a:r>
          </a:p>
          <a:p>
            <a:pPr>
              <a:lnSpc>
                <a:spcPct val="100000"/>
              </a:lnSpc>
            </a:pPr>
            <a:endParaRPr lang="en-US" sz="1100"/>
          </a:p>
          <a:p>
            <a:pPr>
              <a:lnSpc>
                <a:spcPct val="100000"/>
              </a:lnSpc>
            </a:pPr>
            <a:r>
              <a:rPr lang="en-US" sz="1100"/>
              <a:t>Black farmers and organizations like MANRRS help us learn and connect with Next Gen AG leaders. </a:t>
            </a:r>
          </a:p>
          <a:p>
            <a:pPr>
              <a:lnSpc>
                <a:spcPct val="100000"/>
              </a:lnSpc>
            </a:pPr>
            <a:endParaRPr lang="en-US" sz="1100"/>
          </a:p>
          <a:p>
            <a:pPr>
              <a:lnSpc>
                <a:spcPct val="100000"/>
              </a:lnSpc>
            </a:pPr>
            <a:r>
              <a:rPr lang="en-US" sz="1100"/>
              <a:t>Food banks are a trusted voice and resource and often times are able to fund or incubate various opportunities. </a:t>
            </a:r>
          </a:p>
          <a:p>
            <a:pPr>
              <a:lnSpc>
                <a:spcPct val="100000"/>
              </a:lnSpc>
            </a:pPr>
            <a:r>
              <a:rPr lang="en-US" sz="1100"/>
              <a:t> </a:t>
            </a:r>
          </a:p>
          <a:p>
            <a:pPr>
              <a:lnSpc>
                <a:spcPct val="100000"/>
              </a:lnSpc>
            </a:pPr>
            <a:endParaRPr lang="en-US" sz="110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92CF07E-A81A-2131-812B-F85FD9174D04}"/>
              </a:ext>
            </a:extLst>
          </p:cNvPr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134329664"/>
              </p:ext>
            </p:extLst>
          </p:nvPr>
        </p:nvGraphicFramePr>
        <p:xfrm>
          <a:off x="1280160" y="3017520"/>
          <a:ext cx="10374152" cy="320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70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40080"/>
            <a:ext cx="4815836" cy="2103120"/>
          </a:xfrm>
        </p:spPr>
        <p:txBody>
          <a:bodyPr anchor="ctr">
            <a:normAutofit/>
          </a:bodyPr>
          <a:lstStyle/>
          <a:p>
            <a:r>
              <a:rPr lang="en-US" sz="3400"/>
              <a:t>Success STORIES</a:t>
            </a:r>
            <a:br>
              <a:rPr lang="en-US" sz="3400"/>
            </a:br>
            <a:r>
              <a:rPr lang="en-US" sz="3400"/>
              <a:t>Food Bank of central &amp; eastern north CAROLINA 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F3DA819-9965-6516-FD5C-3B9402D2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377" y="640080"/>
            <a:ext cx="2732988" cy="2103120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280160" y="3017520"/>
            <a:ext cx="10374152" cy="320886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b="0" i="0" dirty="0">
                <a:effectLst/>
              </a:rPr>
              <a:t>Implemented a “Healthy Foods Initiative” that increased the availability of fresh produce.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b="0" i="0" dirty="0">
                <a:effectLst/>
              </a:rPr>
              <a:t>- Result: 30% increase in the number of clients reporting improved dietary habits.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5295900"/>
            <a:ext cx="9144000" cy="14097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pic>
        <p:nvPicPr>
          <p:cNvPr id="8" name="Picture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CC97D9C-BBF4-2EED-FDAC-85FA6D429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923" r="16269" b="-1"/>
          <a:stretch/>
        </p:blipFill>
        <p:spPr>
          <a:xfrm>
            <a:off x="1280160" y="685800"/>
            <a:ext cx="4937760" cy="4023360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r>
              <a:rPr lang="en-US" dirty="0"/>
              <a:t>David Street</a:t>
            </a:r>
          </a:p>
          <a:p>
            <a:r>
              <a:rPr lang="en-US" dirty="0"/>
              <a:t>dastreet@feedingamerica.org</a:t>
            </a:r>
          </a:p>
          <a:p>
            <a:r>
              <a:rPr lang="en-US" dirty="0"/>
              <a:t>www.feedingamerica.org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{485067B8-E986-457D-8DC3-3BB2B5532DFB}tf89338750_win32</Template>
  <TotalTime>76</TotalTime>
  <Words>451</Words>
  <Application>Microsoft Office PowerPoint</Application>
  <PresentationFormat>Widescreen</PresentationFormat>
  <Paragraphs>46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Univers</vt:lpstr>
      <vt:lpstr>GradientVTI</vt:lpstr>
      <vt:lpstr>ADVOCACY &amp; COMMUNITY engagement </vt:lpstr>
      <vt:lpstr>ABOUT ME</vt:lpstr>
      <vt:lpstr>oVERVIEW</vt:lpstr>
      <vt:lpstr>Current STATISTICS ON FOOD INSECUIRTY.</vt:lpstr>
      <vt:lpstr>Nutritional Quality of Food Distribution</vt:lpstr>
      <vt:lpstr>   National work &amp; LOCAL WORK</vt:lpstr>
      <vt:lpstr>Success STORIES Food Bank of central &amp; eastern north CAROLINA </vt:lpstr>
      <vt:lpstr>QUESTIONS &amp;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&amp; COMMUNITY engagement</dc:title>
  <dc:creator>David Street</dc:creator>
  <cp:lastModifiedBy>David Street</cp:lastModifiedBy>
  <cp:revision>2</cp:revision>
  <dcterms:created xsi:type="dcterms:W3CDTF">2024-08-20T13:24:08Z</dcterms:created>
  <dcterms:modified xsi:type="dcterms:W3CDTF">2024-08-20T14:41:00Z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