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13" r:id="rId2"/>
  </p:sldMasterIdLst>
  <p:notesMasterIdLst>
    <p:notesMasterId r:id="rId18"/>
  </p:notesMasterIdLst>
  <p:sldIdLst>
    <p:sldId id="256" r:id="rId3"/>
    <p:sldId id="348" r:id="rId4"/>
    <p:sldId id="392" r:id="rId5"/>
    <p:sldId id="376" r:id="rId6"/>
    <p:sldId id="379" r:id="rId7"/>
    <p:sldId id="383" r:id="rId8"/>
    <p:sldId id="341" r:id="rId9"/>
    <p:sldId id="378" r:id="rId10"/>
    <p:sldId id="380" r:id="rId11"/>
    <p:sldId id="373" r:id="rId12"/>
    <p:sldId id="372" r:id="rId13"/>
    <p:sldId id="385" r:id="rId14"/>
    <p:sldId id="351" r:id="rId15"/>
    <p:sldId id="387" r:id="rId16"/>
    <p:sldId id="29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E83832E-A2EE-55B6-D395-A8AD8389AC32}" name="Simmons, Anne" initials="SA" userId="S::Anne.Simmons@mail.house.gov::865f43d5-e57d-41b0-94a3-3b8a624e5357" providerId="AD"/>
  <p188:author id="{132CA5F7-AE8A-A87E-B394-7FED6A0C0A2D}" name="Stewart, Katherine" initials="SK" userId="S::Katherine.Stewart@mail.house.gov::cccf110d-3863-4391-8532-8ef7615ce8a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8CF1"/>
    <a:srgbClr val="1789EB"/>
    <a:srgbClr val="21A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4" autoAdjust="0"/>
    <p:restoredTop sz="94660"/>
  </p:normalViewPr>
  <p:slideViewPr>
    <p:cSldViewPr snapToGrid="0">
      <p:cViewPr>
        <p:scale>
          <a:sx n="82" d="100"/>
          <a:sy n="82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302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8BDD8-E93B-4B79-8C0E-229E7AB6877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1BA08-2E82-4EB3-95DB-C6D239A8D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8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7758E-0614-4BCD-A100-1132A0C126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15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Shifting to describing</a:t>
            </a:r>
            <a:r>
              <a:rPr lang="en-US" baseline="0" dirty="0"/>
              <a:t> </a:t>
            </a:r>
            <a:r>
              <a:rPr lang="en-US" baseline="0" dirty="0" err="1"/>
              <a:t>g</a:t>
            </a:r>
            <a:r>
              <a:rPr lang="en-US" dirty="0" err="1"/>
              <a:t>the</a:t>
            </a:r>
            <a:r>
              <a:rPr lang="en-US" dirty="0"/>
              <a:t> Farm Credit</a:t>
            </a:r>
            <a:r>
              <a:rPr lang="en-US" baseline="0" dirty="0"/>
              <a:t> System,….</a:t>
            </a:r>
          </a:p>
          <a:p>
            <a:endParaRPr lang="en-US" baseline="0" dirty="0"/>
          </a:p>
          <a:p>
            <a:r>
              <a:rPr lang="en-US" baseline="0" dirty="0"/>
              <a:t>Here are some big features that differentiate it from the USDA farm loan program.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7758E-0614-4BCD-A100-1132A0C126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09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FCS</a:t>
            </a:r>
            <a:r>
              <a:rPr lang="en-US" baseline="0" dirty="0"/>
              <a:t> gets if funding not from </a:t>
            </a:r>
            <a:r>
              <a:rPr lang="en-US" baseline="0" dirty="0" err="1"/>
              <a:t>approprations</a:t>
            </a:r>
            <a:r>
              <a:rPr lang="en-US" baseline="0" dirty="0"/>
              <a:t> but from the sale of bonds on Wall Street. </a:t>
            </a:r>
          </a:p>
          <a:p>
            <a:endParaRPr lang="en-US" baseline="0" dirty="0"/>
          </a:p>
          <a:p>
            <a:r>
              <a:rPr lang="en-US" baseline="0" dirty="0"/>
              <a:t>Some of the income from those bonds are tax exempt to bondholders, and the some profits of the profits from lending are tax exempt to the Farm Credit System entities.</a:t>
            </a:r>
          </a:p>
          <a:p>
            <a:endParaRPr lang="en-US" baseline="0" dirty="0"/>
          </a:p>
          <a:p>
            <a:r>
              <a:rPr lang="en-US" dirty="0"/>
              <a:t>FCS is the onl</a:t>
            </a:r>
            <a:r>
              <a:rPr lang="en-US" baseline="0" dirty="0"/>
              <a:t>y one of the federal GSEs (like Fannie May and Freddie Mac) that is a direct lender. </a:t>
            </a:r>
          </a:p>
          <a:p>
            <a:endParaRPr lang="en-US" baseline="0" dirty="0"/>
          </a:p>
          <a:p>
            <a:r>
              <a:rPr lang="en-US" baseline="0" dirty="0"/>
              <a:t>The others are only a secondary market.</a:t>
            </a:r>
          </a:p>
          <a:p>
            <a:endParaRPr lang="en-US" baseline="0" dirty="0"/>
          </a:p>
          <a:p>
            <a:r>
              <a:rPr lang="en-US" baseline="0" dirty="0"/>
              <a:t>This puts FCS in direct competition with commercial banks for loans to farmers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7758E-0614-4BCD-A100-1132A0C126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49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 entity that I want to describe is Farmer</a:t>
            </a:r>
            <a:r>
              <a:rPr lang="en-US" sz="16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Mac</a:t>
            </a:r>
          </a:p>
          <a:p>
            <a:endParaRPr lang="en-US" sz="16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Investor-owned corporation, separate from the Farm Credit System.</a:t>
            </a:r>
          </a:p>
          <a:p>
            <a:endParaRPr lang="en-US" sz="16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 its regulator (FCA) with the FCS, and shares its place in the U.S. Code and the Farm Credit Act, and shares its committee of jurisdiction.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7758E-0614-4BCD-A100-1132A0C126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6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7758E-0614-4BCD-A100-1132A0C126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49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graph is a time series of the share of farm debt lent to farmers by the different types of lenders</a:t>
            </a:r>
            <a:br>
              <a:rPr lang="en-US" dirty="0"/>
            </a:br>
            <a:r>
              <a:rPr lang="en-US" dirty="0"/>
              <a:t>The texts</a:t>
            </a:r>
            <a:r>
              <a:rPr lang="en-US" baseline="0" dirty="0"/>
              <a:t> on the right describes the farm debt that is in the final column of the graph.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7758E-0614-4BCD-A100-1132A0C126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13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7758E-0614-4BCD-A100-1132A0C126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0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7758E-0614-4BCD-A100-1132A0C126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86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1238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7758E-0614-4BCD-A100-1132A0C126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13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we look at the features of the Farm Service Agency</a:t>
            </a:r>
            <a:r>
              <a:rPr lang="en-US" baseline="0" dirty="0"/>
              <a:t> and the Farm Credit System, we see good examples of what you learn if you take a class in college about Public Economics. </a:t>
            </a:r>
          </a:p>
          <a:p>
            <a:endParaRPr lang="en-US" baseline="0" dirty="0"/>
          </a:p>
          <a:p>
            <a:r>
              <a:rPr lang="en-US" baseline="0" dirty="0"/>
              <a:t>That is, what is the “Market Failure” that is the reason to have government intervention in the private market?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7758E-0614-4BCD-A100-1132A0C126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70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Attributes and Eligibility</a:t>
            </a:r>
            <a:r>
              <a:rPr lang="en-US" baseline="0" dirty="0"/>
              <a:t> of loans made by the Farm Service Agency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7758E-0614-4BCD-A100-1132A0C126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30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information</a:t>
            </a:r>
            <a:r>
              <a:rPr lang="en-US" baseline="0" dirty="0"/>
              <a:t> describes the size of the Farm Service Agency loan portfolio.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7758E-0614-4BCD-A100-1132A0C126B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8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80382-1B6F-A213-A8BC-70957599F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C0AE73-A54F-EEE9-66E0-5551ACCCB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34B59-284B-DFCC-154E-EC82CF6B4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7201-E160-49E1-AC07-F203ABCA8BD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ED863-CC93-6F6D-8A8E-1E44BC929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0E910-5796-05A8-A3C7-E2A33C1F3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E54A-3FA8-4B35-A719-E598C7770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52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2A4A3-B13D-C152-BE2B-F0DE95AEE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88EC2E-D98C-390E-22ED-E3F846263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2EA31-7101-FBC2-7B01-1FEC1C8F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7201-E160-49E1-AC07-F203ABCA8BD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7E953-133A-6A84-0872-962D7B676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C03B2-56C0-3474-F41F-3232D98B0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E54A-3FA8-4B35-A719-E598C7770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90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AACD88-E8C1-2AED-E419-DB94D3E38F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638BF2-BC87-DB84-6DEF-287A9634E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0D5AF-2D83-E5A9-0F54-F75113730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7201-E160-49E1-AC07-F203ABCA8BD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397F0-81F6-7553-3308-3EE568BFD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FDE73-D1E5-6989-2A5B-57D9F30D1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E54A-3FA8-4B35-A719-E598C7770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03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8656-2CA3-4156-9D9C-CC21B640E58F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422CE-6C2B-42AC-9058-23BB7B0ED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42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8656-2CA3-4156-9D9C-CC21B640E58F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422CE-6C2B-42AC-9058-23BB7B0ED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35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8656-2CA3-4156-9D9C-CC21B640E58F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422CE-6C2B-42AC-9058-23BB7B0ED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33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8656-2CA3-4156-9D9C-CC21B640E58F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422CE-6C2B-42AC-9058-23BB7B0ED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45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8656-2CA3-4156-9D9C-CC21B640E58F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422CE-6C2B-42AC-9058-23BB7B0ED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58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8656-2CA3-4156-9D9C-CC21B640E58F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422CE-6C2B-42AC-9058-23BB7B0ED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39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8656-2CA3-4156-9D9C-CC21B640E58F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422CE-6C2B-42AC-9058-23BB7B0ED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73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8656-2CA3-4156-9D9C-CC21B640E58F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422CE-6C2B-42AC-9058-23BB7B0ED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1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E1090-78EB-71ED-1378-234C753F6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E8550-11D4-1308-3B2D-719F43E6F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35498-641D-C953-E0A3-18D9BC437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7201-E160-49E1-AC07-F203ABCA8BD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67371-27C6-231C-107D-70F8148C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78467-EDA1-B164-2398-87099FD3D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E54A-3FA8-4B35-A719-E598C7770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021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8656-2CA3-4156-9D9C-CC21B640E58F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422CE-6C2B-42AC-9058-23BB7B0ED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48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8656-2CA3-4156-9D9C-CC21B640E58F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422CE-6C2B-42AC-9058-23BB7B0ED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78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8656-2CA3-4156-9D9C-CC21B640E58F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422CE-6C2B-42AC-9058-23BB7B0ED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93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6096000" y="0"/>
            <a:ext cx="6096000" cy="6858856"/>
            <a:chOff x="6096000" y="0"/>
            <a:chExt cx="6096000" cy="6858856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97"/>
            <a:stretch/>
          </p:blipFill>
          <p:spPr>
            <a:xfrm>
              <a:off x="6096000" y="0"/>
              <a:ext cx="6096000" cy="68580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 userDrawn="1"/>
          </p:nvSpPr>
          <p:spPr>
            <a:xfrm>
              <a:off x="6096000" y="856"/>
              <a:ext cx="60960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490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81001"/>
            <a:ext cx="5156200" cy="584775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11200" y="6394529"/>
            <a:ext cx="4699000" cy="365125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11200" y="1447801"/>
            <a:ext cx="4699000" cy="4678363"/>
          </a:xfrm>
        </p:spPr>
        <p:txBody>
          <a:bodyPr/>
          <a:lstStyle>
            <a:lvl1pPr marL="230188" indent="-230188">
              <a:defRPr sz="2400"/>
            </a:lvl1pPr>
            <a:lvl2pPr marL="576072" indent="-228600">
              <a:defRPr sz="2200"/>
            </a:lvl2pPr>
            <a:lvl3pPr marL="1097280" indent="-228600">
              <a:defRPr sz="20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8870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7924800" y="0"/>
            <a:ext cx="42997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B43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97058"/>
            <a:ext cx="6248400" cy="5355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8398267" y="2057400"/>
            <a:ext cx="3352800" cy="1981200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Description – Minimum font 20pt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6172200"/>
            <a:ext cx="6858000" cy="244682"/>
          </a:xfrm>
        </p:spPr>
        <p:txBody>
          <a:bodyPr>
            <a:sp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277600" y="6430030"/>
            <a:ext cx="71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</a:rPr>
              <a:t>CRS-</a:t>
            </a:r>
            <a:fld id="{B37785A8-F070-4A6F-BAC6-C5AC464C9587}" type="slidenum">
              <a:rPr lang="en-US" sz="1200" smtClean="0">
                <a:solidFill>
                  <a:schemeClr val="bg1"/>
                </a:solidFill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289" y="6356350"/>
            <a:ext cx="251742" cy="27432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709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1200" y="1524000"/>
            <a:ext cx="2844800" cy="23622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769810" y="1524000"/>
            <a:ext cx="7620000" cy="4762500"/>
          </a:xfrm>
        </p:spPr>
        <p:txBody>
          <a:bodyPr/>
          <a:lstStyle>
            <a:lvl2pPr marL="576072">
              <a:defRPr/>
            </a:lvl2pPr>
            <a:lvl3pPr marL="1097280" indent="-228600">
              <a:defRPr/>
            </a:lvl3pPr>
            <a:lvl4pPr marL="1645920" indent="-228600">
              <a:defRPr/>
            </a:lvl4pPr>
            <a:lvl5pPr marL="2103120" indent="-2286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065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ransitio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0" r="7317"/>
          <a:stretch/>
        </p:blipFill>
        <p:spPr>
          <a:xfrm>
            <a:off x="0" y="0"/>
            <a:ext cx="12192000" cy="4724400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0" y="0"/>
            <a:ext cx="12192000" cy="6889531"/>
            <a:chOff x="0" y="0"/>
            <a:chExt cx="12192000" cy="6889531"/>
          </a:xfrm>
        </p:grpSpPr>
        <p:sp>
          <p:nvSpPr>
            <p:cNvPr id="10" name="Rectangle 9"/>
            <p:cNvSpPr/>
            <p:nvPr/>
          </p:nvSpPr>
          <p:spPr>
            <a:xfrm>
              <a:off x="0" y="3460531"/>
              <a:ext cx="12192000" cy="3429000"/>
            </a:xfrm>
            <a:prstGeom prst="rect">
              <a:avLst/>
            </a:prstGeom>
            <a:solidFill>
              <a:srgbClr val="012A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0"/>
              <a:ext cx="12192000" cy="3460531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952" y="3657601"/>
            <a:ext cx="10515600" cy="109457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8952" y="4778535"/>
            <a:ext cx="10515600" cy="62587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5556622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F9ACD-8861-E693-3CB3-723A969A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32A0CF-B75D-C70E-74F0-D1B3AF714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8656-2CA3-4156-9D9C-CC21B640E58F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C0080E-C616-46F8-5979-422711B7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0380D-91D6-3D36-AAF1-D3AD11588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422CE-6C2B-42AC-9058-23BB7B0ED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821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733800"/>
            <a:ext cx="12192000" cy="3124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0" y="37338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4838700" y="657879"/>
            <a:ext cx="2514600" cy="34624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5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062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C3D15-511D-4729-8645-D0EC3A4AA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38E9F2-0899-DA59-03C2-9EDC43546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C4615-ED22-2AA3-7E59-2392E66C6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7201-E160-49E1-AC07-F203ABCA8BD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4E80D-F6AB-6B56-D95D-EDA9805FB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33FDF-A19A-A433-B85E-99EE3DCDC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E54A-3FA8-4B35-A719-E598C7770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3488C-F6F3-8DBC-0D62-81F52C3EE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E1906-E2AB-3EAE-C6EA-C72C56B045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09C379-C110-E1EF-258B-6CD67BE0A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562D5-1391-675B-E236-D33CC9D3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7201-E160-49E1-AC07-F203ABCA8BD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D296D5-6990-14B5-6E3F-82F8C238A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CFCAE-640E-9E05-A5F8-E33D5695F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E54A-3FA8-4B35-A719-E598C7770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92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63505-B83A-BB66-C032-E6C463700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BF88C-E5BB-B66F-0A7E-03CCDF128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77439B-BA7A-2F04-31BC-65599BF94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ECC535-7036-477E-67F4-793014FC76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3849F9-528E-FE6F-99BA-F6CCDA4FEF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8FA4F9-CC44-5194-F0F5-FF7882F06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7201-E160-49E1-AC07-F203ABCA8BD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33BE37-C54D-9A31-4F22-58E64CED9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F347DA-5FAA-4F9D-49FB-24772F3A5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E54A-3FA8-4B35-A719-E598C7770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4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4C445-65F9-A5F3-AFFF-39D567BB8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57FCFE-1F68-BCF9-C3A1-15FA4002E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7201-E160-49E1-AC07-F203ABCA8BD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270E7F-42FF-9B2B-0B26-2364E7FF1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5C12E7-C48D-0942-7EEE-C362D7B9C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E54A-3FA8-4B35-A719-E598C7770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86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BF9E2C-EEDA-03F9-C30F-FCAE18C08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7201-E160-49E1-AC07-F203ABCA8BD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248421-4D5F-E84D-7DDF-EDC343CDC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DD122-7869-3094-FC61-3B67DDA96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E54A-3FA8-4B35-A719-E598C7770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39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BDE6F-B565-914A-8B11-3761760BB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04259-6148-0C08-7991-8AC5342EC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A618D1-E4FE-FE23-86B2-4A8F09A39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D308E-6E62-22F4-EC15-63E6A038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7201-E160-49E1-AC07-F203ABCA8BD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20337-D644-5148-2EAF-F4EB052BA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B2C338-ADF8-4BEC-A192-1EA41D0E5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E54A-3FA8-4B35-A719-E598C7770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10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FCA14-F3E1-EF57-4E56-81A710A86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755B29-DBFD-4BA0-ACBA-638241DB0D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A5C0-57A8-BFC4-CFF4-757AE5663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7A207-47D7-12D8-B020-94FA51FE1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7201-E160-49E1-AC07-F203ABCA8BD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FBDAFD-2036-C749-E9AA-5423784BE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016ED-4572-6405-99C6-634B39081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E54A-3FA8-4B35-A719-E598C7770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23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371F3F-0A00-BFE4-E8AF-48033E017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9F824-F265-9976-5D20-08717CAD7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9988F-9430-FAB3-98CC-94270A6DD8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47201-E160-49E1-AC07-F203ABCA8BD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9F277-EF32-689D-34E8-9C4FEDEB78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583C1-5C5D-F139-F672-37763259A0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DE54A-3FA8-4B35-A719-E598C7770AC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466423-A858-D6B1-6C92-A6A3804CB91B}"/>
              </a:ext>
            </a:extLst>
          </p:cNvPr>
          <p:cNvSpPr txBox="1"/>
          <p:nvPr userDrawn="1"/>
        </p:nvSpPr>
        <p:spPr>
          <a:xfrm rot="19561975">
            <a:off x="1753644" y="3116846"/>
            <a:ext cx="8254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964688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47201-E160-49E1-AC07-F203ABCA8BD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DE54A-3FA8-4B35-A719-E598C7770AC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8E3D3B9-C3E5-B61A-37A6-1ADE294540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942" y="5260729"/>
            <a:ext cx="1503541" cy="146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1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684" r:id="rId16"/>
    <p:sldLayoutId id="214748372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A78821D-E20B-0D7B-3661-65984379D6FD}"/>
              </a:ext>
            </a:extLst>
          </p:cNvPr>
          <p:cNvSpPr/>
          <p:nvPr/>
        </p:nvSpPr>
        <p:spPr>
          <a:xfrm>
            <a:off x="5803871" y="0"/>
            <a:ext cx="6388129" cy="6858000"/>
          </a:xfrm>
          <a:prstGeom prst="rect">
            <a:avLst/>
          </a:prstGeom>
          <a:solidFill>
            <a:srgbClr val="188C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88CF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3FBEFC-BC82-B4DD-B89A-2ED79DC13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5735" y="1745761"/>
            <a:ext cx="4806184" cy="3145022"/>
          </a:xfrm>
          <a:noFill/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 (Headings)"/>
              </a:rPr>
              <a:t>Introduction to Farm Bill: Title V (Credit)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4B1BA5-A099-6BB6-909F-5C3280270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5735" y="4415883"/>
            <a:ext cx="4806184" cy="1802038"/>
          </a:xfrm>
          <a:noFill/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Rodney Brooks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September 26, 2024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BEA7EEC3-BF18-7556-6C0F-EEF01FBBA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1" y="1208065"/>
            <a:ext cx="4572000" cy="44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72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69810" y="304800"/>
            <a:ext cx="7623706" cy="5847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USDA Farm Service Agency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69810" y="1219200"/>
            <a:ext cx="7620000" cy="5067300"/>
          </a:xfrm>
        </p:spPr>
        <p:txBody>
          <a:bodyPr>
            <a:normAutofit/>
          </a:bodyPr>
          <a:lstStyle/>
          <a:p>
            <a:pPr marL="347472" lvl="1" indent="0">
              <a:buClr>
                <a:schemeClr val="tx1"/>
              </a:buClr>
              <a:buNone/>
            </a:pPr>
            <a:endParaRPr lang="en-US" dirty="0"/>
          </a:p>
          <a:p>
            <a:pPr>
              <a:buClr>
                <a:schemeClr val="tx1"/>
              </a:buClr>
            </a:pPr>
            <a:r>
              <a:rPr lang="en-US" dirty="0"/>
              <a:t>Portfolio as of September 30, 2023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Direct and guaranteed loans: $33.1 billion to nearly 115,000 borrowers</a:t>
            </a:r>
          </a:p>
          <a:p>
            <a:pPr>
              <a:buClr>
                <a:schemeClr val="tx1"/>
              </a:buClr>
            </a:pPr>
            <a:r>
              <a:rPr lang="en-US" dirty="0"/>
              <a:t>Improvements to customer facing delivery of farm loans</a:t>
            </a:r>
          </a:p>
          <a:p>
            <a:pPr>
              <a:buClr>
                <a:schemeClr val="tx1"/>
              </a:buClr>
            </a:pPr>
            <a:endParaRPr lang="en-US" dirty="0"/>
          </a:p>
        </p:txBody>
      </p:sp>
      <p:pic>
        <p:nvPicPr>
          <p:cNvPr id="12" name="Picture Placeholder 9" descr="A tractor in the distance on a farm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r="9837"/>
          <a:stretch/>
        </p:blipFill>
        <p:spPr>
          <a:xfrm>
            <a:off x="750276" y="1219200"/>
            <a:ext cx="2844800" cy="2362200"/>
          </a:xfrm>
        </p:spPr>
      </p:pic>
    </p:spTree>
    <p:extLst>
      <p:ext uri="{BB962C8B-B14F-4D97-AF65-F5344CB8AC3E}">
        <p14:creationId xmlns:p14="http://schemas.microsoft.com/office/powerpoint/2010/main" val="685180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43036" y="304800"/>
            <a:ext cx="7650480" cy="5847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Farm Credit System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43036" y="1093744"/>
            <a:ext cx="8220364" cy="52197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Government sponsored enterprise (GSE)</a:t>
            </a:r>
          </a:p>
          <a:p>
            <a:pPr lvl="1"/>
            <a:r>
              <a:rPr lang="en-US" sz="2600" dirty="0"/>
              <a:t>Not a government agency</a:t>
            </a:r>
          </a:p>
          <a:p>
            <a:pPr lvl="1"/>
            <a:r>
              <a:rPr lang="en-US" sz="2600" dirty="0"/>
              <a:t>Network of borrower-owned lending institutions</a:t>
            </a:r>
          </a:p>
          <a:p>
            <a:pPr lvl="1"/>
            <a:r>
              <a:rPr lang="en-US" sz="2600" dirty="0"/>
              <a:t>Four large banks allocate funds to 64 credit associations</a:t>
            </a:r>
          </a:p>
          <a:p>
            <a:pPr lvl="1"/>
            <a:endParaRPr lang="en-US" sz="2600" dirty="0"/>
          </a:p>
          <a:p>
            <a:r>
              <a:rPr lang="en-US" sz="2800" dirty="0"/>
              <a:t>Not a lender of last resort</a:t>
            </a:r>
          </a:p>
          <a:p>
            <a:r>
              <a:rPr lang="en-US" sz="2800" dirty="0"/>
              <a:t>Makes loans to creditworthy borrowers</a:t>
            </a:r>
          </a:p>
          <a:p>
            <a:endParaRPr lang="en-US" sz="2800" dirty="0"/>
          </a:p>
          <a:p>
            <a:r>
              <a:rPr lang="en-US" sz="2800" dirty="0"/>
              <a:t>For-profit lender with a statutory mandate to serve agriculture. Eligibility is limited to:</a:t>
            </a:r>
          </a:p>
          <a:p>
            <a:pPr lvl="1"/>
            <a:r>
              <a:rPr lang="en-US" sz="2600" dirty="0"/>
              <a:t>Farmers and ranchers</a:t>
            </a:r>
          </a:p>
          <a:p>
            <a:pPr lvl="1"/>
            <a:r>
              <a:rPr lang="en-US" sz="2600" dirty="0"/>
              <a:t>Certain farm-related agribusinesses</a:t>
            </a:r>
          </a:p>
          <a:p>
            <a:pPr lvl="1"/>
            <a:r>
              <a:rPr lang="en-US" sz="2600" dirty="0"/>
              <a:t>Cooperatives</a:t>
            </a:r>
          </a:p>
          <a:p>
            <a:pPr lvl="1"/>
            <a:r>
              <a:rPr lang="en-US" sz="2600" dirty="0"/>
              <a:t>Rural homeowners in towns &lt; 2,500 population</a:t>
            </a:r>
          </a:p>
          <a:p>
            <a:endParaRPr lang="en-US" sz="3000" dirty="0"/>
          </a:p>
        </p:txBody>
      </p:sp>
      <p:pic>
        <p:nvPicPr>
          <p:cNvPr id="14" name="Picture Placeholder 13" descr="Tractor in a field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0" r="11130"/>
          <a:stretch/>
        </p:blipFill>
        <p:spPr>
          <a:xfrm>
            <a:off x="969598" y="1203251"/>
            <a:ext cx="2773438" cy="2377233"/>
          </a:xfrm>
        </p:spPr>
      </p:pic>
    </p:spTree>
    <p:extLst>
      <p:ext uri="{BB962C8B-B14F-4D97-AF65-F5344CB8AC3E}">
        <p14:creationId xmlns:p14="http://schemas.microsoft.com/office/powerpoint/2010/main" val="3244780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43036" y="304800"/>
            <a:ext cx="7650480" cy="5847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Farm Credit System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43036" y="1219200"/>
            <a:ext cx="8220364" cy="52197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GSE provides tax exemptions for FCS and bondholders</a:t>
            </a:r>
          </a:p>
          <a:p>
            <a:endParaRPr lang="en-US" dirty="0"/>
          </a:p>
          <a:p>
            <a:r>
              <a:rPr lang="en-US" dirty="0"/>
              <a:t>No federal appropriations</a:t>
            </a:r>
          </a:p>
          <a:p>
            <a:pPr lvl="1"/>
            <a:r>
              <a:rPr lang="en-US" dirty="0"/>
              <a:t>Appropriators place a limit on FCA (the regulator) expenses</a:t>
            </a:r>
          </a:p>
          <a:p>
            <a:endParaRPr lang="en-US" dirty="0"/>
          </a:p>
          <a:p>
            <a:r>
              <a:rPr lang="en-US" dirty="0"/>
              <a:t>Capital raised by selling bonds on Wall Street</a:t>
            </a:r>
          </a:p>
          <a:p>
            <a:endParaRPr lang="en-US" dirty="0"/>
          </a:p>
          <a:p>
            <a:r>
              <a:rPr lang="en-US" dirty="0"/>
              <a:t>Through the 2</a:t>
            </a:r>
            <a:r>
              <a:rPr lang="en-US" baseline="30000" dirty="0"/>
              <a:t>nd</a:t>
            </a:r>
            <a:r>
              <a:rPr lang="en-US" dirty="0"/>
              <a:t> quarter of 2024, FCS had a portfolio of $406 billion of loans, including about $254 billion of farm loans (General ag loans, production &amp; intermediate).</a:t>
            </a:r>
          </a:p>
          <a:p>
            <a:pPr lvl="1"/>
            <a:r>
              <a:rPr lang="en-US" sz="2200" dirty="0"/>
              <a:t>Market share of farm loans: about 46% of overall U. S. Farm debt</a:t>
            </a:r>
          </a:p>
          <a:p>
            <a:endParaRPr lang="en-US" dirty="0"/>
          </a:p>
          <a:p>
            <a:r>
              <a:rPr lang="en-US" dirty="0"/>
              <a:t>FCS competes directly with commercial banks</a:t>
            </a:r>
          </a:p>
        </p:txBody>
      </p:sp>
      <p:pic>
        <p:nvPicPr>
          <p:cNvPr id="14" name="Picture Placeholder 13" descr="Farmer and sons on tractor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11111"/>
          <a:stretch/>
        </p:blipFill>
        <p:spPr>
          <a:xfrm>
            <a:off x="969598" y="1219200"/>
            <a:ext cx="2773438" cy="2377233"/>
          </a:xfrm>
        </p:spPr>
      </p:pic>
    </p:spTree>
    <p:extLst>
      <p:ext uri="{BB962C8B-B14F-4D97-AF65-F5344CB8AC3E}">
        <p14:creationId xmlns:p14="http://schemas.microsoft.com/office/powerpoint/2010/main" val="16210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43036" y="420297"/>
            <a:ext cx="4517044" cy="5847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Farmer Mac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43036" y="1219200"/>
            <a:ext cx="7839364" cy="52197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Created in the Farm Credit Act</a:t>
            </a:r>
          </a:p>
          <a:p>
            <a:pPr lvl="1"/>
            <a:r>
              <a:rPr lang="en-US" sz="2600" dirty="0"/>
              <a:t>Shares FCA as regulator with FCS</a:t>
            </a:r>
          </a:p>
          <a:p>
            <a:pPr lvl="1"/>
            <a:endParaRPr lang="en-US" sz="2600" dirty="0"/>
          </a:p>
          <a:p>
            <a:r>
              <a:rPr lang="en-US" sz="2800" dirty="0"/>
              <a:t>GSE that is a secondary market for agricultural loans</a:t>
            </a:r>
          </a:p>
          <a:p>
            <a:pPr lvl="1"/>
            <a:r>
              <a:rPr lang="en-US" sz="2600" dirty="0"/>
              <a:t>Purchases and pools qualified loans. May sell them to investors as securities, or hold them in its own portfolio. </a:t>
            </a:r>
          </a:p>
          <a:p>
            <a:pPr lvl="1"/>
            <a:r>
              <a:rPr lang="en-US" sz="2600" dirty="0"/>
              <a:t>Risk management tools for lenders to make more loans and satisfy regulatory requirements</a:t>
            </a:r>
          </a:p>
          <a:p>
            <a:endParaRPr lang="en-US" sz="2800" dirty="0"/>
          </a:p>
          <a:p>
            <a:r>
              <a:rPr lang="en-US" sz="2800" dirty="0"/>
              <a:t>Financially and organizationally separate from FCS</a:t>
            </a:r>
          </a:p>
          <a:p>
            <a:r>
              <a:rPr lang="en-US" sz="2800" dirty="0"/>
              <a:t>An investor-owned corporation</a:t>
            </a:r>
            <a:r>
              <a:rPr lang="en-US" dirty="0"/>
              <a:t> </a:t>
            </a:r>
          </a:p>
          <a:p>
            <a:pPr lvl="1"/>
            <a:r>
              <a:rPr lang="en-US" sz="2600" dirty="0"/>
              <a:t>Total business volume: $24.5 billion, mostly farm and ranch loans, followed by rural utilities, corporate agricultural finance, and renewable energy loans</a:t>
            </a:r>
          </a:p>
          <a:p>
            <a:pPr lvl="2"/>
            <a:r>
              <a:rPr lang="en-US" sz="2400" dirty="0"/>
              <a:t>Market share of farm loans: about 2% directly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801716" y="3841897"/>
            <a:ext cx="11320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Credit: Jim Monke</a:t>
            </a:r>
          </a:p>
        </p:txBody>
      </p:sp>
      <p:pic>
        <p:nvPicPr>
          <p:cNvPr id="14" name="Picture Placeholder 4" descr="People observing cow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r="15459"/>
          <a:stretch/>
        </p:blipFill>
        <p:spPr>
          <a:xfrm>
            <a:off x="801716" y="1242237"/>
            <a:ext cx="2823556" cy="30670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199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787F2-1027-691B-BEF7-FBAA8866A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Proposed Changes in H. R. 8467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A50165-97BE-E4A9-002D-FC3EAFCD9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Reauthorize appropriations and make several changes to provisions.</a:t>
            </a:r>
          </a:p>
          <a:p>
            <a:r>
              <a:rPr lang="en-US" dirty="0"/>
              <a:t>Increase maximum loan limits to individuals and entities who borrow from the Farm Service Agency.</a:t>
            </a:r>
          </a:p>
          <a:p>
            <a:r>
              <a:rPr lang="en-US" dirty="0"/>
              <a:t>Permits Farm Credit System (FCS) to make loans for essential community facilities.</a:t>
            </a:r>
          </a:p>
          <a:p>
            <a:r>
              <a:rPr lang="en-US" dirty="0"/>
              <a:t>Expand qualified loans for Farmer Mac. </a:t>
            </a:r>
          </a:p>
          <a:p>
            <a:r>
              <a:rPr lang="en-US" dirty="0"/>
              <a:t>Heirs property relending expansion.</a:t>
            </a:r>
          </a:p>
        </p:txBody>
      </p:sp>
    </p:spTree>
    <p:extLst>
      <p:ext uri="{BB962C8B-B14F-4D97-AF65-F5344CB8AC3E}">
        <p14:creationId xmlns:p14="http://schemas.microsoft.com/office/powerpoint/2010/main" val="874774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216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Overview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1"/>
          </p:nvPr>
        </p:nvSpPr>
        <p:spPr>
          <a:xfrm>
            <a:off x="711200" y="1447801"/>
            <a:ext cx="5232400" cy="4678363"/>
          </a:xfrm>
        </p:spPr>
        <p:txBody>
          <a:bodyPr>
            <a:normAutofit/>
          </a:bodyPr>
          <a:lstStyle/>
          <a:p>
            <a:r>
              <a:rPr lang="en-US" dirty="0"/>
              <a:t>What the farm bill does for credit</a:t>
            </a:r>
          </a:p>
          <a:p>
            <a:endParaRPr lang="en-US" dirty="0"/>
          </a:p>
          <a:p>
            <a:r>
              <a:rPr lang="en-US" dirty="0"/>
              <a:t>Overview of agricultural lending</a:t>
            </a:r>
          </a:p>
          <a:p>
            <a:endParaRPr lang="en-US" dirty="0"/>
          </a:p>
          <a:p>
            <a:r>
              <a:rPr lang="en-US" dirty="0"/>
              <a:t>Description</a:t>
            </a:r>
          </a:p>
          <a:p>
            <a:pPr lvl="1"/>
            <a:r>
              <a:rPr lang="en-US" sz="2400" dirty="0"/>
              <a:t>USDA Farm Service Agency</a:t>
            </a:r>
          </a:p>
          <a:p>
            <a:pPr lvl="1"/>
            <a:r>
              <a:rPr lang="en-US" sz="2400" dirty="0"/>
              <a:t>Farm Credit System</a:t>
            </a:r>
          </a:p>
          <a:p>
            <a:pPr lvl="1"/>
            <a:r>
              <a:rPr lang="en-US" sz="2400" dirty="0"/>
              <a:t>Farmer Mac</a:t>
            </a:r>
          </a:p>
          <a:p>
            <a:endParaRPr lang="en-US" dirty="0"/>
          </a:p>
          <a:p>
            <a:r>
              <a:rPr lang="en-US" dirty="0"/>
              <a:t>Proposed changes in H. R. 8467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800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0276" y="609600"/>
            <a:ext cx="10972800" cy="5847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Farm Bills Amend Permanent Agricultural Credit Authorizations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19600" y="1600200"/>
            <a:ext cx="6248400" cy="4991100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sz="2400" b="1" dirty="0">
                <a:solidFill>
                  <a:schemeClr val="accent1"/>
                </a:solidFill>
              </a:rPr>
              <a:t>Consolidated Farm and Rural Development Act of 1961, as amended (7 U.S.C. 1921 et seq.)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USDA Farm Service Agency (FSA)</a:t>
            </a:r>
          </a:p>
          <a:p>
            <a:pPr marL="347472" lvl="1" indent="0">
              <a:buClr>
                <a:schemeClr val="tx1"/>
              </a:buClr>
              <a:buNone/>
            </a:pPr>
            <a:r>
              <a:rPr lang="en-US" dirty="0"/>
              <a:t>Farm Loan Program</a:t>
            </a:r>
          </a:p>
          <a:p>
            <a:pPr lvl="1">
              <a:buClr>
                <a:schemeClr val="tx1"/>
              </a:buClr>
            </a:pPr>
            <a:endParaRPr lang="en-US" sz="2600" b="1" dirty="0">
              <a:solidFill>
                <a:schemeClr val="accent1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US" sz="2400" b="1" dirty="0">
                <a:solidFill>
                  <a:schemeClr val="accent1"/>
                </a:solidFill>
              </a:rPr>
              <a:t>Farm Credit Act of 1971, as amended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2400" b="1" dirty="0">
                <a:solidFill>
                  <a:schemeClr val="accent1"/>
                </a:solidFill>
              </a:rPr>
              <a:t>(12 U.S.C. 2001 et seq.)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Farm Credit System (FCS)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Farmer Mac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Farm Credit Administration (FCA)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7221" y="4049896"/>
            <a:ext cx="19639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Credit: USDA Farm Service Agency</a:t>
            </a:r>
          </a:p>
        </p:txBody>
      </p:sp>
      <p:pic>
        <p:nvPicPr>
          <p:cNvPr id="1026" name="Picture 2" descr="Farm Loan Programs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2" r="9857"/>
          <a:stretch/>
        </p:blipFill>
        <p:spPr bwMode="auto">
          <a:xfrm>
            <a:off x="787221" y="1687696"/>
            <a:ext cx="3251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118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98" y="369378"/>
            <a:ext cx="7353301" cy="1089529"/>
          </a:xfrm>
        </p:spPr>
        <p:txBody>
          <a:bodyPr/>
          <a:lstStyle/>
          <a:p>
            <a:r>
              <a:rPr lang="en-US" sz="3600" dirty="0">
                <a:solidFill>
                  <a:srgbClr val="00B050"/>
                </a:solidFill>
              </a:rPr>
              <a:t>Market Shares of Directly Held Farm Debt: History Helps Understand Trends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001000" y="1391951"/>
            <a:ext cx="4114800" cy="4247729"/>
          </a:xfrm>
        </p:spPr>
        <p:txBody>
          <a:bodyPr>
            <a:no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30% of farms have farm debt</a:t>
            </a:r>
            <a:endParaRPr lang="en-US" sz="2200" dirty="0"/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Total farm debt: $441 billion at the end of 2020</a:t>
            </a:r>
          </a:p>
          <a:p>
            <a:pPr marL="918972" lvl="1" indent="-342900">
              <a:buClr>
                <a:schemeClr val="bg1"/>
              </a:buClr>
            </a:pPr>
            <a:r>
              <a:rPr lang="en-US" sz="2200" dirty="0">
                <a:solidFill>
                  <a:schemeClr val="bg1"/>
                </a:solidFill>
              </a:rPr>
              <a:t>65% real estate loans</a:t>
            </a:r>
          </a:p>
          <a:p>
            <a:pPr marL="918972" lvl="1" indent="-342900">
              <a:buClr>
                <a:schemeClr val="bg1"/>
              </a:buClr>
            </a:pPr>
            <a:r>
              <a:rPr lang="en-US" sz="2200" dirty="0">
                <a:solidFill>
                  <a:schemeClr val="bg1"/>
                </a:solidFill>
              </a:rPr>
              <a:t>35% farm operating loans</a:t>
            </a:r>
          </a:p>
          <a:p>
            <a:pPr marL="918972" lvl="1" indent="-342900">
              <a:buClr>
                <a:schemeClr val="bg1"/>
              </a:buClr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Real estate is about 82% of farm assets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Machinery and vehicles  are about 9% of assets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5639681"/>
            <a:ext cx="7391400" cy="303919"/>
          </a:xfrm>
        </p:spPr>
        <p:txBody>
          <a:bodyPr/>
          <a:lstStyle/>
          <a:p>
            <a:pPr>
              <a:lnSpc>
                <a:spcPct val="50000"/>
              </a:lnSpc>
              <a:spcBef>
                <a:spcPts val="600"/>
              </a:spcBef>
            </a:pPr>
            <a:r>
              <a:rPr lang="en-US" sz="1200" b="1" dirty="0"/>
              <a:t>Source:</a:t>
            </a:r>
            <a:r>
              <a:rPr lang="en-US" sz="1200" dirty="0"/>
              <a:t> CRS using USDA Economic Research data; see CRS Report R46768, </a:t>
            </a:r>
            <a:r>
              <a:rPr lang="en-US" sz="1200" i="1" dirty="0"/>
              <a:t>Agricultural Credit: Institutions and Issues</a:t>
            </a:r>
            <a:endParaRPr lang="en-US" sz="1200" b="1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45200"/>
            <a:ext cx="7924801" cy="40944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19800" y="3276600"/>
            <a:ext cx="1828800" cy="1905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16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37" y="1474276"/>
            <a:ext cx="10744200" cy="41587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5636" y="1530318"/>
            <a:ext cx="1272363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62037" y="1488453"/>
            <a:ext cx="1219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2637" y="397058"/>
            <a:ext cx="11025963" cy="107721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Farm Asset Growth Has Been Strong Since the End of the 1980s</a:t>
            </a:r>
            <a:br>
              <a:rPr lang="en-US" sz="3600" dirty="0">
                <a:solidFill>
                  <a:srgbClr val="00B050"/>
                </a:solidFill>
              </a:rPr>
            </a:br>
            <a:r>
              <a:rPr lang="en-US" sz="3600" dirty="0">
                <a:solidFill>
                  <a:srgbClr val="00B050"/>
                </a:solidFill>
              </a:rPr>
              <a:t>Farm Debt Continues to Grow; Still Below Inflation-adj</a:t>
            </a:r>
            <a:r>
              <a:rPr lang="en-US" dirty="0">
                <a:solidFill>
                  <a:srgbClr val="00B050"/>
                </a:solidFill>
              </a:rPr>
              <a:t>. 1980s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32637" y="5739069"/>
            <a:ext cx="9982200" cy="227719"/>
          </a:xfrm>
        </p:spPr>
        <p:txBody>
          <a:bodyPr>
            <a:normAutofit/>
          </a:bodyPr>
          <a:lstStyle/>
          <a:p>
            <a:pPr marL="0" indent="0">
              <a:lnSpc>
                <a:spcPct val="50000"/>
              </a:lnSpc>
              <a:spcBef>
                <a:spcPts val="600"/>
              </a:spcBef>
              <a:buNone/>
            </a:pPr>
            <a:r>
              <a:rPr lang="en-US" sz="1400" b="1" dirty="0"/>
              <a:t>Source:</a:t>
            </a:r>
            <a:r>
              <a:rPr lang="en-US" sz="1400" dirty="0"/>
              <a:t> CRS using USDA Economic Research Service data; see CRS Report R46768, </a:t>
            </a:r>
            <a:r>
              <a:rPr lang="en-US" sz="1400" i="1" dirty="0"/>
              <a:t>Agricultural Credit: Institutions and Issues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915552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397058"/>
            <a:ext cx="10591800" cy="10772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Evaluate Financial Risk with Ratios—Debts Divided by Assets, and Debt Divided by Income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53280" y="5673628"/>
            <a:ext cx="9982200" cy="227719"/>
          </a:xfrm>
        </p:spPr>
        <p:txBody>
          <a:bodyPr>
            <a:normAutofit/>
          </a:bodyPr>
          <a:lstStyle/>
          <a:p>
            <a:pPr marL="0" indent="0">
              <a:lnSpc>
                <a:spcPct val="50000"/>
              </a:lnSpc>
              <a:spcBef>
                <a:spcPts val="600"/>
              </a:spcBef>
              <a:buNone/>
            </a:pPr>
            <a:r>
              <a:rPr lang="en-US" sz="1400" b="1" dirty="0"/>
              <a:t>Source:</a:t>
            </a:r>
            <a:r>
              <a:rPr lang="en-US" sz="1400" dirty="0"/>
              <a:t> CRS using USDA Economic Research Service data; see CRS Report R46768, </a:t>
            </a:r>
            <a:r>
              <a:rPr lang="en-US" sz="1400" i="1" dirty="0"/>
              <a:t>Agricultural Credit: Institutions and Issues</a:t>
            </a:r>
            <a:endParaRPr lang="en-US" sz="1400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80" y="1509546"/>
            <a:ext cx="10693432" cy="41301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" y="1479142"/>
            <a:ext cx="1219200" cy="41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56251" y="1509546"/>
            <a:ext cx="1219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06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8952" y="4167396"/>
            <a:ext cx="10515600" cy="5847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Description of lenders</a:t>
            </a:r>
          </a:p>
        </p:txBody>
      </p:sp>
    </p:spTree>
    <p:extLst>
      <p:ext uri="{BB962C8B-B14F-4D97-AF65-F5344CB8AC3E}">
        <p14:creationId xmlns:p14="http://schemas.microsoft.com/office/powerpoint/2010/main" val="2998388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Greengrocer at outdoor market stall with vegetables, selling green onions to woman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7" r="9857"/>
          <a:stretch/>
        </p:blipFill>
        <p:spPr>
          <a:xfrm>
            <a:off x="750276" y="1219200"/>
            <a:ext cx="2844800" cy="2362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69810" y="272989"/>
            <a:ext cx="7583990" cy="5847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USDA Farm Service Agency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69810" y="1219200"/>
            <a:ext cx="8269790" cy="5067300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dirty="0"/>
              <a:t>Lender of last resort / Lender of first opportunity</a:t>
            </a:r>
          </a:p>
          <a:p>
            <a:pPr>
              <a:buClr>
                <a:schemeClr val="tx1"/>
              </a:buClr>
            </a:pPr>
            <a:endParaRPr lang="en-US" sz="2000" dirty="0"/>
          </a:p>
          <a:p>
            <a:pPr lvl="1">
              <a:buClr>
                <a:schemeClr val="tx1"/>
              </a:buClr>
            </a:pPr>
            <a:r>
              <a:rPr lang="en-US" dirty="0"/>
              <a:t>Direct farm ownership and operating loans to family-sized farms unable to obtain credit elsewhere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Market share of farm loans: FSA lends about 3% directly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Clr>
                <a:schemeClr val="tx1"/>
              </a:buClr>
            </a:pPr>
            <a:r>
              <a:rPr lang="en-US" dirty="0"/>
              <a:t>Guarantees repayment of qualified loans made by commercial banks and FCS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Market share of farm loans: FSA guarantees about 4%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Clr>
                <a:schemeClr val="tx1"/>
              </a:buClr>
            </a:pPr>
            <a:r>
              <a:rPr lang="en-US" dirty="0"/>
              <a:t>Reservation for beginning farmers and ranchers </a:t>
            </a:r>
          </a:p>
          <a:p>
            <a:pPr>
              <a:buClr>
                <a:schemeClr val="tx1"/>
              </a:buClr>
            </a:pPr>
            <a:endParaRPr lang="en-US" sz="2000" dirty="0"/>
          </a:p>
          <a:p>
            <a:pPr>
              <a:buClr>
                <a:schemeClr val="tx1"/>
              </a:buClr>
            </a:pPr>
            <a:r>
              <a:rPr lang="en-US" dirty="0"/>
              <a:t>Targeted lending to “socially disadvantaged” farmers by race, ethnicity, and gender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750276" y="1020851"/>
            <a:ext cx="10639534" cy="1115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1219170" rtl="0" eaLnBrk="1" latinLnBrk="0" hangingPunct="1">
              <a:spcBef>
                <a:spcPts val="133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28600" algn="l" defTabSz="1219170" rtl="0" eaLnBrk="1" latinLnBrk="0" hangingPunct="1">
              <a:spcBef>
                <a:spcPts val="133"/>
              </a:spcBef>
              <a:buClr>
                <a:srgbClr val="0F3C6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28600" algn="l" defTabSz="1219170" rtl="0" eaLnBrk="1" latinLnBrk="0" hangingPunct="1">
              <a:spcBef>
                <a:spcPts val="133"/>
              </a:spcBef>
              <a:buClr>
                <a:srgbClr val="0F3C64"/>
              </a:buClr>
              <a:buSzPct val="80000"/>
              <a:buFont typeface="Courier New" panose="02070309020205020404" pitchFamily="49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indent="-228600" algn="l" defTabSz="1219170" rtl="0" eaLnBrk="1" latinLnBrk="0" hangingPunct="1">
              <a:spcBef>
                <a:spcPts val="133"/>
              </a:spcBef>
              <a:buClr>
                <a:srgbClr val="0F3C64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120" indent="-228600" algn="l" defTabSz="1219170" rtl="0" eaLnBrk="1" latinLnBrk="0" hangingPunct="1">
              <a:spcBef>
                <a:spcPts val="133"/>
              </a:spcBef>
              <a:buClr>
                <a:srgbClr val="0F3C64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857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55794" y="304800"/>
            <a:ext cx="7637721" cy="5847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USDA Farm Service Agency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55795" y="868761"/>
            <a:ext cx="7620000" cy="50673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/>
              <a:t>Limits per borrower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Direct farm ownership loans: $600,000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Direct operating loans: $400,000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Direct microloans: $50,000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Direct emergency loans: $500,000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Guaranteed loans: $2.236 million (inflation adjusted)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563" y="3489226"/>
            <a:ext cx="9501175" cy="2835373"/>
          </a:xfrm>
          <a:prstGeom prst="rect">
            <a:avLst/>
          </a:prstGeom>
        </p:spPr>
      </p:pic>
      <p:pic>
        <p:nvPicPr>
          <p:cNvPr id="8" name="Picture Placeholder 9" descr="Father and son in barn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r="4814"/>
          <a:stretch/>
        </p:blipFill>
        <p:spPr>
          <a:xfrm>
            <a:off x="750276" y="1219200"/>
            <a:ext cx="2844800" cy="2362200"/>
          </a:xfrm>
        </p:spPr>
      </p:pic>
      <p:sp>
        <p:nvSpPr>
          <p:cNvPr id="11" name="Rectangle 10"/>
          <p:cNvSpPr/>
          <p:nvPr/>
        </p:nvSpPr>
        <p:spPr>
          <a:xfrm>
            <a:off x="8001000" y="4821141"/>
            <a:ext cx="127883" cy="165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0917344">
            <a:off x="9775626" y="4724858"/>
            <a:ext cx="127883" cy="241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0683360">
            <a:off x="5703474" y="5095652"/>
            <a:ext cx="127883" cy="249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8723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1922</TotalTime>
  <Words>1077</Words>
  <Application>Microsoft Office PowerPoint</Application>
  <PresentationFormat>Widescreen</PresentationFormat>
  <Paragraphs>144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(Headings)</vt:lpstr>
      <vt:lpstr>Calibri Light</vt:lpstr>
      <vt:lpstr>Times New Roman</vt:lpstr>
      <vt:lpstr>Custom Design</vt:lpstr>
      <vt:lpstr>Office 2013 - 2022 Theme</vt:lpstr>
      <vt:lpstr>Introduction to Farm Bill: Title V (Credit) </vt:lpstr>
      <vt:lpstr>Overview</vt:lpstr>
      <vt:lpstr>Farm Bills Amend Permanent Agricultural Credit Authorizations</vt:lpstr>
      <vt:lpstr>Market Shares of Directly Held Farm Debt: History Helps Understand Trends</vt:lpstr>
      <vt:lpstr>Farm Asset Growth Has Been Strong Since the End of the 1980s Farm Debt Continues to Grow; Still Below Inflation-adj. 1980s</vt:lpstr>
      <vt:lpstr>Evaluate Financial Risk with Ratios—Debts Divided by Assets, and Debt Divided by Income</vt:lpstr>
      <vt:lpstr>Description of lenders</vt:lpstr>
      <vt:lpstr>USDA Farm Service Agency</vt:lpstr>
      <vt:lpstr>USDA Farm Service Agency</vt:lpstr>
      <vt:lpstr>USDA Farm Service Agency</vt:lpstr>
      <vt:lpstr>Farm Credit System</vt:lpstr>
      <vt:lpstr>Farm Credit System</vt:lpstr>
      <vt:lpstr>Farmer Mac</vt:lpstr>
      <vt:lpstr>Proposed Changes in H. R. 8467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Simmons, Anne</dc:creator>
  <cp:lastModifiedBy>Brooks, Rodney</cp:lastModifiedBy>
  <cp:revision>34</cp:revision>
  <dcterms:created xsi:type="dcterms:W3CDTF">2023-02-17T21:26:17Z</dcterms:created>
  <dcterms:modified xsi:type="dcterms:W3CDTF">2024-09-26T16:31:01Z</dcterms:modified>
</cp:coreProperties>
</file>